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256" r:id="rId4"/>
    <p:sldId id="556" r:id="rId5"/>
    <p:sldId id="472" r:id="rId6"/>
    <p:sldId id="584" r:id="rId7"/>
    <p:sldId id="264" r:id="rId8"/>
    <p:sldId id="257" r:id="rId9"/>
    <p:sldId id="594" r:id="rId10"/>
    <p:sldId id="592" r:id="rId11"/>
    <p:sldId id="593" r:id="rId12"/>
    <p:sldId id="550" r:id="rId13"/>
    <p:sldId id="259" r:id="rId14"/>
    <p:sldId id="553" r:id="rId15"/>
    <p:sldId id="595" r:id="rId16"/>
    <p:sldId id="558" r:id="rId17"/>
    <p:sldId id="580" r:id="rId18"/>
    <p:sldId id="554" r:id="rId19"/>
    <p:sldId id="583" r:id="rId20"/>
    <p:sldId id="585" r:id="rId21"/>
    <p:sldId id="589" r:id="rId22"/>
    <p:sldId id="590" r:id="rId23"/>
    <p:sldId id="591" r:id="rId24"/>
    <p:sldId id="555" r:id="rId25"/>
    <p:sldId id="581" r:id="rId26"/>
    <p:sldId id="582" r:id="rId27"/>
    <p:sldId id="446" r:id="rId28"/>
    <p:sldId id="469" r:id="rId29"/>
    <p:sldId id="596" r:id="rId30"/>
    <p:sldId id="471"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FB429A-A68A-4F38-95F2-8C0F239240A2}" v="9" dt="2022-06-01T13:59:07.492"/>
  </p1510:revLst>
</p1510:revInfo>
</file>

<file path=ppt/tableStyles.xml><?xml version="1.0" encoding="utf-8"?>
<a:tblStyleLst xmlns:a="http://schemas.openxmlformats.org/drawingml/2006/main" def="{5C22544A-7EE6-4342-B048-85BDC9FD1C3A}">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0" autoAdjust="0"/>
    <p:restoredTop sz="81407" autoAdjust="0"/>
  </p:normalViewPr>
  <p:slideViewPr>
    <p:cSldViewPr snapToGrid="0">
      <p:cViewPr varScale="1">
        <p:scale>
          <a:sx n="69" d="100"/>
          <a:sy n="69" d="100"/>
        </p:scale>
        <p:origin x="109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y Stokhof" userId="9e19e3ec-6da0-44f5-99fb-5b9d958686d1" providerId="ADAL" clId="{39FB429A-A68A-4F38-95F2-8C0F239240A2}"/>
    <pc:docChg chg="modSld">
      <pc:chgData name="Harry Stokhof" userId="9e19e3ec-6da0-44f5-99fb-5b9d958686d1" providerId="ADAL" clId="{39FB429A-A68A-4F38-95F2-8C0F239240A2}" dt="2022-06-01T13:59:07.492" v="159"/>
      <pc:docMkLst>
        <pc:docMk/>
      </pc:docMkLst>
      <pc:sldChg chg="modSp mod">
        <pc:chgData name="Harry Stokhof" userId="9e19e3ec-6da0-44f5-99fb-5b9d958686d1" providerId="ADAL" clId="{39FB429A-A68A-4F38-95F2-8C0F239240A2}" dt="2022-06-01T13:57:05.038" v="148" actId="20577"/>
        <pc:sldMkLst>
          <pc:docMk/>
          <pc:sldMk cId="1462159154" sldId="558"/>
        </pc:sldMkLst>
        <pc:graphicFrameChg chg="mod modGraphic">
          <ac:chgData name="Harry Stokhof" userId="9e19e3ec-6da0-44f5-99fb-5b9d958686d1" providerId="ADAL" clId="{39FB429A-A68A-4F38-95F2-8C0F239240A2}" dt="2022-06-01T13:57:05.038" v="148" actId="20577"/>
          <ac:graphicFrameMkLst>
            <pc:docMk/>
            <pc:sldMk cId="1462159154" sldId="558"/>
            <ac:graphicFrameMk id="3" creationId="{C91ECD66-0E11-A671-4D5F-D12C91F915A7}"/>
          </ac:graphicFrameMkLst>
        </pc:graphicFrameChg>
      </pc:sldChg>
      <pc:sldChg chg="addSp modSp mod modAnim">
        <pc:chgData name="Harry Stokhof" userId="9e19e3ec-6da0-44f5-99fb-5b9d958686d1" providerId="ADAL" clId="{39FB429A-A68A-4F38-95F2-8C0F239240A2}" dt="2022-06-01T13:59:07.492" v="159"/>
        <pc:sldMkLst>
          <pc:docMk/>
          <pc:sldMk cId="52886521" sldId="595"/>
        </pc:sldMkLst>
        <pc:spChg chg="mod">
          <ac:chgData name="Harry Stokhof" userId="9e19e3ec-6da0-44f5-99fb-5b9d958686d1" providerId="ADAL" clId="{39FB429A-A68A-4F38-95F2-8C0F239240A2}" dt="2022-06-01T13:53:36.100" v="47" actId="1076"/>
          <ac:spMkLst>
            <pc:docMk/>
            <pc:sldMk cId="52886521" sldId="595"/>
            <ac:spMk id="8" creationId="{231E5EB5-445E-4A32-BE6F-A54C6428CF46}"/>
          </ac:spMkLst>
        </pc:spChg>
        <pc:spChg chg="add mod">
          <ac:chgData name="Harry Stokhof" userId="9e19e3ec-6da0-44f5-99fb-5b9d958686d1" providerId="ADAL" clId="{39FB429A-A68A-4F38-95F2-8C0F239240A2}" dt="2022-06-01T13:53:46.756" v="50" actId="1076"/>
          <ac:spMkLst>
            <pc:docMk/>
            <pc:sldMk cId="52886521" sldId="595"/>
            <ac:spMk id="9" creationId="{633F5028-0EFA-444E-8668-812451A5E893}"/>
          </ac:spMkLst>
        </pc:spChg>
        <pc:spChg chg="mod">
          <ac:chgData name="Harry Stokhof" userId="9e19e3ec-6da0-44f5-99fb-5b9d958686d1" providerId="ADAL" clId="{39FB429A-A68A-4F38-95F2-8C0F239240A2}" dt="2022-06-01T13:58:48.224" v="156" actId="208"/>
          <ac:spMkLst>
            <pc:docMk/>
            <pc:sldMk cId="52886521" sldId="595"/>
            <ac:spMk id="10" creationId="{E6082469-BC71-4B3F-9531-916304ADCE27}"/>
          </ac:spMkLst>
        </pc:spChg>
        <pc:spChg chg="mod">
          <ac:chgData name="Harry Stokhof" userId="9e19e3ec-6da0-44f5-99fb-5b9d958686d1" providerId="ADAL" clId="{39FB429A-A68A-4F38-95F2-8C0F239240A2}" dt="2022-06-01T13:53:43.909" v="49" actId="14100"/>
          <ac:spMkLst>
            <pc:docMk/>
            <pc:sldMk cId="52886521" sldId="595"/>
            <ac:spMk id="11" creationId="{047342C2-E8C8-4B03-AAF6-B9218F15D77E}"/>
          </ac:spMkLst>
        </pc:spChg>
        <pc:spChg chg="add mod">
          <ac:chgData name="Harry Stokhof" userId="9e19e3ec-6da0-44f5-99fb-5b9d958686d1" providerId="ADAL" clId="{39FB429A-A68A-4F38-95F2-8C0F239240A2}" dt="2022-06-01T13:59:02.060" v="158" actId="1076"/>
          <ac:spMkLst>
            <pc:docMk/>
            <pc:sldMk cId="52886521" sldId="595"/>
            <ac:spMk id="12" creationId="{4764FBA3-8A4E-44B2-A704-CA0FEA310BE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44C8B-3551-4F68-BD0F-4294B97B17E4}" type="datetimeFigureOut">
              <a:rPr lang="nl-NL" smtClean="0"/>
              <a:t>31-5-2022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064644-A72C-4F66-9A8C-F1B8C6A97010}" type="slidenum">
              <a:rPr lang="nl-NL" smtClean="0"/>
              <a:t>‹nr.›</a:t>
            </a:fld>
            <a:endParaRPr lang="nl-NL"/>
          </a:p>
        </p:txBody>
      </p:sp>
    </p:spTree>
    <p:extLst>
      <p:ext uri="{BB962C8B-B14F-4D97-AF65-F5344CB8AC3E}">
        <p14:creationId xmlns:p14="http://schemas.microsoft.com/office/powerpoint/2010/main" val="1433785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a:t>
            </a:fld>
            <a:endParaRPr lang="nl-NL"/>
          </a:p>
        </p:txBody>
      </p:sp>
    </p:spTree>
    <p:extLst>
      <p:ext uri="{BB962C8B-B14F-4D97-AF65-F5344CB8AC3E}">
        <p14:creationId xmlns:p14="http://schemas.microsoft.com/office/powerpoint/2010/main" val="2733090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Ilse</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11</a:t>
            </a:fld>
            <a:endParaRPr lang="nl-NL"/>
          </a:p>
        </p:txBody>
      </p:sp>
    </p:spTree>
    <p:extLst>
      <p:ext uri="{BB962C8B-B14F-4D97-AF65-F5344CB8AC3E}">
        <p14:creationId xmlns:p14="http://schemas.microsoft.com/office/powerpoint/2010/main" val="1525414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vragenkompas helpt leraren en leerlingen verschillende vraagrichtingen  te verkennen</a:t>
            </a:r>
          </a:p>
          <a:p>
            <a:r>
              <a:rPr lang="nl-NL" dirty="0"/>
              <a:t>[in het oerwoud van alle mogelijke vragen wordt structuur geboden door een paar vraagrichtingen centraal te stellen</a:t>
            </a:r>
          </a:p>
          <a:p>
            <a:r>
              <a:rPr lang="nl-NL" dirty="0"/>
              <a:t>De vraagrichtingen zijn gebaseerd op manieren van onderzoek die uitvoerbaar zijn door leerlingen – de zogenaamde operationele vragen</a:t>
            </a:r>
          </a:p>
          <a:p>
            <a:r>
              <a:rPr lang="nl-NL" dirty="0"/>
              <a:t>IN elke richting zijn allerlei vragen mogelijk en kan later gekeken worden – wat moet ik dan doen om het te onderzoeken en wat levert dit dan voor soort antwoord op?</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12</a:t>
            </a:fld>
            <a:endParaRPr lang="nl-NL"/>
          </a:p>
        </p:txBody>
      </p:sp>
    </p:spTree>
    <p:extLst>
      <p:ext uri="{BB962C8B-B14F-4D97-AF65-F5344CB8AC3E}">
        <p14:creationId xmlns:p14="http://schemas.microsoft.com/office/powerpoint/2010/main" val="114298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Extra dia ter toelichting vraagtypen</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14</a:t>
            </a:fld>
            <a:endParaRPr lang="nl-NL"/>
          </a:p>
        </p:txBody>
      </p:sp>
    </p:spTree>
    <p:extLst>
      <p:ext uri="{BB962C8B-B14F-4D97-AF65-F5344CB8AC3E}">
        <p14:creationId xmlns:p14="http://schemas.microsoft.com/office/powerpoint/2010/main" val="1867097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 maken! Naar AK stappen &gt; waarnemen, herkennen, verklaren, waarderen (vierslag AK van Haubrich, 1977)</a:t>
            </a:r>
          </a:p>
          <a:p>
            <a:r>
              <a:rPr lang="nl-NL" dirty="0"/>
              <a:t>Onderzoeksmethode &gt; in welke fase komt deze vraag?</a:t>
            </a:r>
          </a:p>
          <a:p>
            <a:r>
              <a:rPr lang="nl-NL" dirty="0"/>
              <a:t>Dan zelf aan de slag. Vragen bedenken…. En welke prikkel dan nodig? </a:t>
            </a:r>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B174E0-6F2F-4844-AD5E-48405A1DACD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45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16</a:t>
            </a:fld>
            <a:endParaRPr lang="nl-NL"/>
          </a:p>
        </p:txBody>
      </p:sp>
    </p:spTree>
    <p:extLst>
      <p:ext uri="{BB962C8B-B14F-4D97-AF65-F5344CB8AC3E}">
        <p14:creationId xmlns:p14="http://schemas.microsoft.com/office/powerpoint/2010/main" val="1061104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18</a:t>
            </a:fld>
            <a:endParaRPr lang="nl-NL"/>
          </a:p>
        </p:txBody>
      </p:sp>
    </p:spTree>
    <p:extLst>
      <p:ext uri="{BB962C8B-B14F-4D97-AF65-F5344CB8AC3E}">
        <p14:creationId xmlns:p14="http://schemas.microsoft.com/office/powerpoint/2010/main" val="792348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19</a:t>
            </a:fld>
            <a:endParaRPr lang="nl-NL"/>
          </a:p>
        </p:txBody>
      </p:sp>
    </p:spTree>
    <p:extLst>
      <p:ext uri="{BB962C8B-B14F-4D97-AF65-F5344CB8AC3E}">
        <p14:creationId xmlns:p14="http://schemas.microsoft.com/office/powerpoint/2010/main" val="106961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20</a:t>
            </a:fld>
            <a:endParaRPr lang="nl-NL"/>
          </a:p>
        </p:txBody>
      </p:sp>
    </p:spTree>
    <p:extLst>
      <p:ext uri="{BB962C8B-B14F-4D97-AF65-F5344CB8AC3E}">
        <p14:creationId xmlns:p14="http://schemas.microsoft.com/office/powerpoint/2010/main" val="323573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21</a:t>
            </a:fld>
            <a:endParaRPr lang="nl-NL"/>
          </a:p>
        </p:txBody>
      </p:sp>
    </p:spTree>
    <p:extLst>
      <p:ext uri="{BB962C8B-B14F-4D97-AF65-F5344CB8AC3E}">
        <p14:creationId xmlns:p14="http://schemas.microsoft.com/office/powerpoint/2010/main" val="2332054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vraagt veel flexibiliteit en schakelen in je gedachten. Het helpt om een denkkader als het vragenkompas te gebruiken. </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23</a:t>
            </a:fld>
            <a:endParaRPr lang="nl-NL"/>
          </a:p>
        </p:txBody>
      </p:sp>
    </p:spTree>
    <p:extLst>
      <p:ext uri="{BB962C8B-B14F-4D97-AF65-F5344CB8AC3E}">
        <p14:creationId xmlns:p14="http://schemas.microsoft.com/office/powerpoint/2010/main" val="2620484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Samen</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2</a:t>
            </a:fld>
            <a:endParaRPr lang="nl-NL"/>
          </a:p>
        </p:txBody>
      </p:sp>
    </p:spTree>
    <p:extLst>
      <p:ext uri="{BB962C8B-B14F-4D97-AF65-F5344CB8AC3E}">
        <p14:creationId xmlns:p14="http://schemas.microsoft.com/office/powerpoint/2010/main" val="4012966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verkregen op 28-10-2017 van</a:t>
            </a:r>
          </a:p>
          <a:p>
            <a:r>
              <a:rPr lang="nl-NL" dirty="0"/>
              <a:t>https://www.indaad.nl/intervisie-wie-brengt-zijn-casus-in/</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3440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afbeelding verkregen</a:t>
            </a:r>
            <a:r>
              <a:rPr lang="nl-NL" baseline="0"/>
              <a:t> op 1-1-2018 van</a:t>
            </a:r>
          </a:p>
          <a:p>
            <a:r>
              <a:rPr lang="nl-NL" baseline="0"/>
              <a:t>http://nicojouwe.nl/2017/02/06/10_tips_afsluiters/</a:t>
            </a:r>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28</a:t>
            </a:fld>
            <a:endParaRPr lang="nl-NL"/>
          </a:p>
        </p:txBody>
      </p:sp>
    </p:spTree>
    <p:extLst>
      <p:ext uri="{BB962C8B-B14F-4D97-AF65-F5344CB8AC3E}">
        <p14:creationId xmlns:p14="http://schemas.microsoft.com/office/powerpoint/2010/main" val="107643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Harry</a:t>
            </a:r>
          </a:p>
          <a:p>
            <a:r>
              <a:rPr lang="nl-NL" dirty="0"/>
              <a:t>afbeelding verkregen op 28-10-2017 van: </a:t>
            </a:r>
          </a:p>
          <a:p>
            <a:r>
              <a:rPr lang="nl-NL" dirty="0"/>
              <a:t>http://www.muziekschoolraamsdonksveer.nl/2016/12/15/perfect-stemmen/</a:t>
            </a:r>
          </a:p>
          <a:p>
            <a:endParaRPr lang="nl-NL" dirty="0"/>
          </a:p>
          <a:p>
            <a:r>
              <a:rPr lang="nl-NL" dirty="0"/>
              <a:t>Waarom</a:t>
            </a:r>
            <a:r>
              <a:rPr lang="nl-NL" baseline="0" dirty="0"/>
              <a:t> digitaal?</a:t>
            </a:r>
          </a:p>
          <a:p>
            <a:r>
              <a:rPr lang="nl-NL" baseline="0" dirty="0"/>
              <a:t>- ieder eigen inbreng</a:t>
            </a:r>
          </a:p>
          <a:p>
            <a:pPr marL="0" indent="0">
              <a:buFontTx/>
              <a:buNone/>
            </a:pPr>
            <a:r>
              <a:rPr lang="nl-NL" baseline="0" dirty="0"/>
              <a:t>- minder sociale controle/ </a:t>
            </a:r>
            <a:r>
              <a:rPr lang="nl-NL" baseline="0" dirty="0" err="1"/>
              <a:t>social</a:t>
            </a:r>
            <a:r>
              <a:rPr lang="nl-NL" baseline="0" dirty="0"/>
              <a:t> editing?</a:t>
            </a:r>
          </a:p>
          <a:p>
            <a:pPr marL="0" indent="0">
              <a:buFontTx/>
              <a:buNone/>
            </a:pPr>
            <a:r>
              <a:rPr lang="nl-NL" baseline="0" dirty="0"/>
              <a:t>- overzicht van (alle) verschillen in de groep</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EF6EB-BEBD-4BC8-8759-59DD66D75C94}"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943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W&amp;T is gebaseerd op het stellen van vragen over de werkelijkheid en fenomenen</a:t>
            </a:r>
          </a:p>
          <a:p>
            <a:r>
              <a:rPr lang="nl-NL" dirty="0"/>
              <a:t>W&amp;T onderwijs kan vorm gegeven worden als onderzoekend leren waarin nieuwsgierigheid naar de wereld en het willen weten centraal staan</a:t>
            </a:r>
          </a:p>
          <a:p>
            <a:r>
              <a:rPr lang="nl-NL" dirty="0"/>
              <a:t>Leervragen van de leerlingen geven dan richting en inhoud aan de nieuwsgierigheid waarmee leerlingen zelf ervaren hoe je kennis over de wereld kunt verwerven</a:t>
            </a:r>
          </a:p>
          <a:p>
            <a:endParaRPr lang="nl-NL" dirty="0"/>
          </a:p>
          <a:p>
            <a:endParaRPr lang="nl-NL" dirty="0"/>
          </a:p>
          <a:p>
            <a:r>
              <a:rPr lang="nl-NL" dirty="0"/>
              <a:t>Afbeelding verkregen van:</a:t>
            </a:r>
          </a:p>
          <a:p>
            <a:r>
              <a:rPr lang="nl-NL" dirty="0"/>
              <a:t>https://www.google.com/url?sa=i&amp;url=https%3A%2F%2Fwww.minimakz.com%2Fonderzoekend-leren&amp;psig=AOvVaw0VL52gEdhzphapueDPBvfX&amp;ust=1653466592139000&amp;source=images&amp;cd=vfe&amp;ved=0CAwQjRxqFwoTCPj89qPZ9_cCFQAAAAAdAAAAABAV</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4</a:t>
            </a:fld>
            <a:endParaRPr lang="nl-NL"/>
          </a:p>
        </p:txBody>
      </p:sp>
    </p:spTree>
    <p:extLst>
      <p:ext uri="{BB962C8B-B14F-4D97-AF65-F5344CB8AC3E}">
        <p14:creationId xmlns:p14="http://schemas.microsoft.com/office/powerpoint/2010/main" val="2143066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Harry</a:t>
            </a:r>
          </a:p>
          <a:p>
            <a:r>
              <a:rPr lang="nl-NL" dirty="0"/>
              <a:t>Leraren vertellen vaak dat leerlingen niet met goede vragen komen</a:t>
            </a:r>
          </a:p>
          <a:p>
            <a:r>
              <a:rPr lang="nl-NL" dirty="0"/>
              <a:t>Eigenlijk is dit niet zo verwonderlijk want leren wij leerlingen om goede vragen te stellen?</a:t>
            </a:r>
          </a:p>
          <a:p>
            <a:r>
              <a:rPr lang="nl-NL" dirty="0"/>
              <a:t>Het is dan natuurlijk ook nog eens de vraag: Wat is een goede vraag?</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5</a:t>
            </a:fld>
            <a:endParaRPr lang="nl-NL"/>
          </a:p>
        </p:txBody>
      </p:sp>
    </p:spTree>
    <p:extLst>
      <p:ext uri="{BB962C8B-B14F-4D97-AF65-F5344CB8AC3E}">
        <p14:creationId xmlns:p14="http://schemas.microsoft.com/office/powerpoint/2010/main" val="2288980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verkregen op 7-5-</a:t>
            </a:r>
          </a:p>
          <a:p>
            <a:r>
              <a:rPr lang="nl-NL" dirty="0"/>
              <a:t>https://nl.dreamstime.com/naadloos-vraagtekenpatroon-image1127684802021</a:t>
            </a:r>
          </a:p>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6</a:t>
            </a:fld>
            <a:endParaRPr lang="nl-NL"/>
          </a:p>
        </p:txBody>
      </p:sp>
    </p:spTree>
    <p:extLst>
      <p:ext uri="{BB962C8B-B14F-4D97-AF65-F5344CB8AC3E}">
        <p14:creationId xmlns:p14="http://schemas.microsoft.com/office/powerpoint/2010/main" val="377503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onze benadering zijn we op zoek naar operationele vragen</a:t>
            </a:r>
          </a:p>
          <a:p>
            <a:r>
              <a:rPr lang="nl-NL" dirty="0"/>
              <a:t>= onderzoekbare vragen= vragen die leerlingen door eigen onderzoek kunnen beantwoorden</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7</a:t>
            </a:fld>
            <a:endParaRPr lang="nl-NL"/>
          </a:p>
        </p:txBody>
      </p:sp>
    </p:spTree>
    <p:extLst>
      <p:ext uri="{BB962C8B-B14F-4D97-AF65-F5344CB8AC3E}">
        <p14:creationId xmlns:p14="http://schemas.microsoft.com/office/powerpoint/2010/main" val="3054287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9</a:t>
            </a:fld>
            <a:endParaRPr lang="nl-NL"/>
          </a:p>
        </p:txBody>
      </p:sp>
    </p:spTree>
    <p:extLst>
      <p:ext uri="{BB962C8B-B14F-4D97-AF65-F5344CB8AC3E}">
        <p14:creationId xmlns:p14="http://schemas.microsoft.com/office/powerpoint/2010/main" val="3775053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Ilse</a:t>
            </a:r>
          </a:p>
          <a:p>
            <a:r>
              <a:rPr lang="nl-NL" dirty="0"/>
              <a:t>Wat is de moeilijkheid? De vraag is vaag, te groot of te klein, het is niet duidelijk wat je er van leert. Dan lukt het ook niet om een onderzoeksmethode te kiezen en loopt de leerling vast. Oplossing ligt in de voorbereiding. Het vragenkompas is een denkmodel dat helpend is. </a:t>
            </a:r>
          </a:p>
        </p:txBody>
      </p:sp>
      <p:sp>
        <p:nvSpPr>
          <p:cNvPr id="4" name="Tijdelijke aanduiding voor dianummer 3"/>
          <p:cNvSpPr>
            <a:spLocks noGrp="1"/>
          </p:cNvSpPr>
          <p:nvPr>
            <p:ph type="sldNum" sz="quarter" idx="5"/>
          </p:nvPr>
        </p:nvSpPr>
        <p:spPr/>
        <p:txBody>
          <a:bodyPr/>
          <a:lstStyle/>
          <a:p>
            <a:fld id="{A7064644-A72C-4F66-9A8C-F1B8C6A97010}" type="slidenum">
              <a:rPr lang="nl-NL" smtClean="0"/>
              <a:t>10</a:t>
            </a:fld>
            <a:endParaRPr lang="nl-NL"/>
          </a:p>
        </p:txBody>
      </p:sp>
    </p:spTree>
    <p:extLst>
      <p:ext uri="{BB962C8B-B14F-4D97-AF65-F5344CB8AC3E}">
        <p14:creationId xmlns:p14="http://schemas.microsoft.com/office/powerpoint/2010/main" val="3935862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C806E5-F7DB-4A5E-9DD5-7CDF7E27BB2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14CCA4F-C815-459F-81FA-B584389C8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59FA415-0391-4485-9B45-B46F1274FBD6}"/>
              </a:ext>
            </a:extLst>
          </p:cNvPr>
          <p:cNvSpPr>
            <a:spLocks noGrp="1"/>
          </p:cNvSpPr>
          <p:nvPr>
            <p:ph type="dt" sz="half" idx="10"/>
          </p:nvPr>
        </p:nvSpPr>
        <p:spPr/>
        <p:txBody>
          <a:bodyPr/>
          <a:lstStyle/>
          <a:p>
            <a:fld id="{448B4886-4512-4F89-B919-AE8BD14AD271}"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A5ED4F6E-29E5-406D-9A68-10EE4C6BCE5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51CABEB-18BD-4E02-9ABC-1C04EF2C7106}"/>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386728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470B84-DB56-4A4D-BDCD-8362E622A2A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2F076B6-B821-4858-9CA8-E01ADD887254}"/>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81B2C8-B2A4-4F33-9FFC-8801AB824940}"/>
              </a:ext>
            </a:extLst>
          </p:cNvPr>
          <p:cNvSpPr>
            <a:spLocks noGrp="1"/>
          </p:cNvSpPr>
          <p:nvPr>
            <p:ph type="dt" sz="half" idx="10"/>
          </p:nvPr>
        </p:nvSpPr>
        <p:spPr/>
        <p:txBody>
          <a:bodyPr/>
          <a:lstStyle/>
          <a:p>
            <a:fld id="{448B4886-4512-4F89-B919-AE8BD14AD271}"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8B152F76-A63D-4259-BAC7-925F90769F6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964352-800B-4862-AAD2-95E0EAD3B892}"/>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3785257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336ACA4-A2F4-4FAF-8676-65170C591D0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9F9DAED-791A-4B1C-9ED5-FFB8EF6E7F6A}"/>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81D17FF-EFCD-407F-9961-56CC299A7357}"/>
              </a:ext>
            </a:extLst>
          </p:cNvPr>
          <p:cNvSpPr>
            <a:spLocks noGrp="1"/>
          </p:cNvSpPr>
          <p:nvPr>
            <p:ph type="dt" sz="half" idx="10"/>
          </p:nvPr>
        </p:nvSpPr>
        <p:spPr/>
        <p:txBody>
          <a:bodyPr/>
          <a:lstStyle/>
          <a:p>
            <a:fld id="{448B4886-4512-4F89-B919-AE8BD14AD271}"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6F1B200B-C9D5-4067-9AA9-B414E6615A3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A10F2B2-2649-47C8-9AE5-698032788927}"/>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2792375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99657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346933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2CBB27-2847-42A1-8526-4221C67E65B8}" type="datetimeFigureOut">
              <a:rPr lang="nl-NL" smtClean="0"/>
              <a:pPr/>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4063998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812CBB27-2847-42A1-8526-4221C67E65B8}" type="datetimeFigureOut">
              <a:rPr lang="nl-NL" smtClean="0"/>
              <a:pPr/>
              <a:t>31-5-2022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2609379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812CBB27-2847-42A1-8526-4221C67E65B8}" type="datetimeFigureOut">
              <a:rPr lang="nl-NL" smtClean="0"/>
              <a:pPr/>
              <a:t>31-5-2022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3161315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812CBB27-2847-42A1-8526-4221C67E65B8}" type="datetimeFigureOut">
              <a:rPr lang="nl-NL" smtClean="0"/>
              <a:pPr/>
              <a:t>31-5-2022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2799437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2CBB27-2847-42A1-8526-4221C67E65B8}" type="datetimeFigureOut">
              <a:rPr lang="nl-NL" smtClean="0"/>
              <a:pPr/>
              <a:t>31-5-2022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342869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2CBB27-2847-42A1-8526-4221C67E65B8}" type="datetimeFigureOut">
              <a:rPr lang="nl-NL" smtClean="0"/>
              <a:pPr/>
              <a:t>31-5-2022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1905676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F701AB-12EF-4BD6-AD39-E0D86B35203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7064FE3-46E6-4BD9-B753-BC2D278B0096}"/>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951564-08C4-4EB0-B273-CF16603C4D12}"/>
              </a:ext>
            </a:extLst>
          </p:cNvPr>
          <p:cNvSpPr>
            <a:spLocks noGrp="1"/>
          </p:cNvSpPr>
          <p:nvPr>
            <p:ph type="dt" sz="half" idx="10"/>
          </p:nvPr>
        </p:nvSpPr>
        <p:spPr/>
        <p:txBody>
          <a:bodyPr/>
          <a:lstStyle/>
          <a:p>
            <a:fld id="{448B4886-4512-4F89-B919-AE8BD14AD271}"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8E673535-9ECE-422F-9193-01380BC9136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11983E0-EB0E-4995-B52F-3C14F6FFF0CF}"/>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4266161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12CBB27-2847-42A1-8526-4221C67E65B8}" type="datetimeFigureOut">
              <a:rPr lang="nl-NL" smtClean="0"/>
              <a:pPr/>
              <a:t>31-5-2022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3206628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1848173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812CBB27-2847-42A1-8526-4221C67E65B8}" type="datetimeFigureOut">
              <a:rPr lang="nl-NL" smtClean="0"/>
              <a:pPr/>
              <a:t>31-5-2022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0863A31-3F65-4798-9C43-6838174F06CE}" type="slidenum">
              <a:rPr lang="nl-NL" smtClean="0"/>
              <a:pPr/>
              <a:t>‹nr.›</a:t>
            </a:fld>
            <a:endParaRPr lang="nl-NL"/>
          </a:p>
        </p:txBody>
      </p:sp>
    </p:spTree>
    <p:extLst>
      <p:ext uri="{BB962C8B-B14F-4D97-AF65-F5344CB8AC3E}">
        <p14:creationId xmlns:p14="http://schemas.microsoft.com/office/powerpoint/2010/main" val="403431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95B31-DF94-423B-9BAF-35C5F08B37D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C907FDD8-F0D3-4A86-868E-A870EEEC78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C3588470-8C64-44A3-8E3C-36D5AE233391}"/>
              </a:ext>
            </a:extLst>
          </p:cNvPr>
          <p:cNvSpPr>
            <a:spLocks noGrp="1"/>
          </p:cNvSpPr>
          <p:nvPr>
            <p:ph type="dt" sz="half" idx="10"/>
          </p:nvPr>
        </p:nvSpPr>
        <p:spPr/>
        <p:txBody>
          <a:bodyPr/>
          <a:lstStyle/>
          <a:p>
            <a:fld id="{FF296A7D-D588-4BA6-B0E2-C3ED0667B47E}"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0D4D9CE3-677F-42BB-805B-0DCF7694788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659C470-971D-48A0-9FF6-C1FA69E39D01}"/>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1575110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0C3915-5ADD-4D94-B246-27135701A17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37498E8-C822-47A2-BC70-DF8EC2BD169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17D241-2938-49A2-AB01-91E4E80065AA}"/>
              </a:ext>
            </a:extLst>
          </p:cNvPr>
          <p:cNvSpPr>
            <a:spLocks noGrp="1"/>
          </p:cNvSpPr>
          <p:nvPr>
            <p:ph type="dt" sz="half" idx="10"/>
          </p:nvPr>
        </p:nvSpPr>
        <p:spPr/>
        <p:txBody>
          <a:bodyPr/>
          <a:lstStyle/>
          <a:p>
            <a:fld id="{FF296A7D-D588-4BA6-B0E2-C3ED0667B47E}"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C41B70BF-130B-406C-9BE6-F7E94297E61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296D49A-F1EA-495D-94A1-FD8808DABF82}"/>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1779148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D735F6-AF85-43FA-866A-744CD5AA248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7251ED7-F187-4543-B029-4BA44FB4A8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0E77BF3-7ED5-47A1-B9A3-8E173A791635}"/>
              </a:ext>
            </a:extLst>
          </p:cNvPr>
          <p:cNvSpPr>
            <a:spLocks noGrp="1"/>
          </p:cNvSpPr>
          <p:nvPr>
            <p:ph type="dt" sz="half" idx="10"/>
          </p:nvPr>
        </p:nvSpPr>
        <p:spPr/>
        <p:txBody>
          <a:bodyPr/>
          <a:lstStyle/>
          <a:p>
            <a:fld id="{FF296A7D-D588-4BA6-B0E2-C3ED0667B47E}"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2FA97819-FF95-4847-BAF8-67B72F5DD90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1D7EDEC-60AC-4E67-B50E-535A01173D8F}"/>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3497042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CA0660-EFAF-445E-BE96-F1FFCF3DFD1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4A239D7-0BEB-4F47-B1FE-3889CB8478D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F724F23-970C-42AE-875D-12220A257C2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4486279-43D0-486D-8ABA-AC65DC7E6C03}"/>
              </a:ext>
            </a:extLst>
          </p:cNvPr>
          <p:cNvSpPr>
            <a:spLocks noGrp="1"/>
          </p:cNvSpPr>
          <p:nvPr>
            <p:ph type="dt" sz="half" idx="10"/>
          </p:nvPr>
        </p:nvSpPr>
        <p:spPr/>
        <p:txBody>
          <a:bodyPr/>
          <a:lstStyle/>
          <a:p>
            <a:fld id="{FF296A7D-D588-4BA6-B0E2-C3ED0667B47E}" type="datetimeFigureOut">
              <a:rPr lang="nl-NL" smtClean="0"/>
              <a:t>31-5-2022</a:t>
            </a:fld>
            <a:endParaRPr lang="nl-NL"/>
          </a:p>
        </p:txBody>
      </p:sp>
      <p:sp>
        <p:nvSpPr>
          <p:cNvPr id="6" name="Tijdelijke aanduiding voor voettekst 5">
            <a:extLst>
              <a:ext uri="{FF2B5EF4-FFF2-40B4-BE49-F238E27FC236}">
                <a16:creationId xmlns:a16="http://schemas.microsoft.com/office/drawing/2014/main" id="{B878D7CA-8D5F-4232-92E0-9190CDD2F54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6DB903A-5A7F-4540-871F-FD66A82A8B73}"/>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269230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94CF72-35FD-4B2C-B89F-DD844B04B5D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A5651087-3974-44DA-9F23-3061BA5409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7AD4F44-D9E9-4B1C-B155-9F62E5D0188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A85E616-C496-4A6B-B780-FC845B30C8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EDD67D3-CA2E-43D6-92F8-24541613B5A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290CC2C-9032-4F66-A2CC-4E53314E99CF}"/>
              </a:ext>
            </a:extLst>
          </p:cNvPr>
          <p:cNvSpPr>
            <a:spLocks noGrp="1"/>
          </p:cNvSpPr>
          <p:nvPr>
            <p:ph type="dt" sz="half" idx="10"/>
          </p:nvPr>
        </p:nvSpPr>
        <p:spPr/>
        <p:txBody>
          <a:bodyPr/>
          <a:lstStyle/>
          <a:p>
            <a:fld id="{FF296A7D-D588-4BA6-B0E2-C3ED0667B47E}" type="datetimeFigureOut">
              <a:rPr lang="nl-NL" smtClean="0"/>
              <a:t>31-5-2022</a:t>
            </a:fld>
            <a:endParaRPr lang="nl-NL"/>
          </a:p>
        </p:txBody>
      </p:sp>
      <p:sp>
        <p:nvSpPr>
          <p:cNvPr id="8" name="Tijdelijke aanduiding voor voettekst 7">
            <a:extLst>
              <a:ext uri="{FF2B5EF4-FFF2-40B4-BE49-F238E27FC236}">
                <a16:creationId xmlns:a16="http://schemas.microsoft.com/office/drawing/2014/main" id="{053DCCC1-330C-4B4A-9D1E-4FB97199D2D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207CBD7-094E-4C3D-9870-394F91CF9CB3}"/>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13174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539759-EFBF-40A0-A9B4-31725DD06C6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0488158-8393-4773-BD16-9E3957D8FC63}"/>
              </a:ext>
            </a:extLst>
          </p:cNvPr>
          <p:cNvSpPr>
            <a:spLocks noGrp="1"/>
          </p:cNvSpPr>
          <p:nvPr>
            <p:ph type="dt" sz="half" idx="10"/>
          </p:nvPr>
        </p:nvSpPr>
        <p:spPr/>
        <p:txBody>
          <a:bodyPr/>
          <a:lstStyle/>
          <a:p>
            <a:fld id="{FF296A7D-D588-4BA6-B0E2-C3ED0667B47E}" type="datetimeFigureOut">
              <a:rPr lang="nl-NL" smtClean="0"/>
              <a:t>31-5-2022</a:t>
            </a:fld>
            <a:endParaRPr lang="nl-NL"/>
          </a:p>
        </p:txBody>
      </p:sp>
      <p:sp>
        <p:nvSpPr>
          <p:cNvPr id="4" name="Tijdelijke aanduiding voor voettekst 3">
            <a:extLst>
              <a:ext uri="{FF2B5EF4-FFF2-40B4-BE49-F238E27FC236}">
                <a16:creationId xmlns:a16="http://schemas.microsoft.com/office/drawing/2014/main" id="{AD6A5A7F-CF0C-4608-86BA-E49D0998B3A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491A0BD-B2C9-4B10-AAC7-E441D866B92F}"/>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879635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2F92B86-1B16-4633-A2AC-091BB2C281ED}"/>
              </a:ext>
            </a:extLst>
          </p:cNvPr>
          <p:cNvSpPr>
            <a:spLocks noGrp="1"/>
          </p:cNvSpPr>
          <p:nvPr>
            <p:ph type="dt" sz="half" idx="10"/>
          </p:nvPr>
        </p:nvSpPr>
        <p:spPr/>
        <p:txBody>
          <a:bodyPr/>
          <a:lstStyle/>
          <a:p>
            <a:fld id="{FF296A7D-D588-4BA6-B0E2-C3ED0667B47E}" type="datetimeFigureOut">
              <a:rPr lang="nl-NL" smtClean="0"/>
              <a:t>31-5-2022</a:t>
            </a:fld>
            <a:endParaRPr lang="nl-NL"/>
          </a:p>
        </p:txBody>
      </p:sp>
      <p:sp>
        <p:nvSpPr>
          <p:cNvPr id="3" name="Tijdelijke aanduiding voor voettekst 2">
            <a:extLst>
              <a:ext uri="{FF2B5EF4-FFF2-40B4-BE49-F238E27FC236}">
                <a16:creationId xmlns:a16="http://schemas.microsoft.com/office/drawing/2014/main" id="{62662EAB-B052-4B38-9A35-78039B07925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9031861-D81A-4F34-B758-86D270F1768D}"/>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102198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40ED4C-868C-48CA-A953-B376D151382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ABC75F2-9783-471E-A29E-BB3351A26F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9F30D7AD-D0A4-4DA7-B4A8-C16B6A67AAD6}"/>
              </a:ext>
            </a:extLst>
          </p:cNvPr>
          <p:cNvSpPr>
            <a:spLocks noGrp="1"/>
          </p:cNvSpPr>
          <p:nvPr>
            <p:ph type="dt" sz="half" idx="10"/>
          </p:nvPr>
        </p:nvSpPr>
        <p:spPr/>
        <p:txBody>
          <a:bodyPr/>
          <a:lstStyle/>
          <a:p>
            <a:fld id="{448B4886-4512-4F89-B919-AE8BD14AD271}"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5BB4CAB6-8A05-45DF-99ED-E2D667D48D4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058A184-C0F2-47C2-B143-9B082F857CB6}"/>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2491713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6D9A4-4590-4B12-BDB9-3FAE249991A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897CE84-42F0-4F6E-86CA-4BDEE56903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F486E43-4E80-4A60-9220-A6D05FC36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AE02EA1-1A92-406A-B545-37B202649420}"/>
              </a:ext>
            </a:extLst>
          </p:cNvPr>
          <p:cNvSpPr>
            <a:spLocks noGrp="1"/>
          </p:cNvSpPr>
          <p:nvPr>
            <p:ph type="dt" sz="half" idx="10"/>
          </p:nvPr>
        </p:nvSpPr>
        <p:spPr/>
        <p:txBody>
          <a:bodyPr/>
          <a:lstStyle/>
          <a:p>
            <a:fld id="{FF296A7D-D588-4BA6-B0E2-C3ED0667B47E}" type="datetimeFigureOut">
              <a:rPr lang="nl-NL" smtClean="0"/>
              <a:t>31-5-2022</a:t>
            </a:fld>
            <a:endParaRPr lang="nl-NL"/>
          </a:p>
        </p:txBody>
      </p:sp>
      <p:sp>
        <p:nvSpPr>
          <p:cNvPr id="6" name="Tijdelijke aanduiding voor voettekst 5">
            <a:extLst>
              <a:ext uri="{FF2B5EF4-FFF2-40B4-BE49-F238E27FC236}">
                <a16:creationId xmlns:a16="http://schemas.microsoft.com/office/drawing/2014/main" id="{70A4EB9E-F51B-4FA7-9A65-F651465CB56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62ED5DC-1167-4F9A-A82E-9FA022D027A3}"/>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1807363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84C76E-C7A5-4813-AC89-D4FC07DBF73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D7CF3C4-23AB-4F65-B196-59C700B2A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56934D84-E35C-4D54-B278-4178A79187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269CF3D-9230-4610-B036-70BB58F3D860}"/>
              </a:ext>
            </a:extLst>
          </p:cNvPr>
          <p:cNvSpPr>
            <a:spLocks noGrp="1"/>
          </p:cNvSpPr>
          <p:nvPr>
            <p:ph type="dt" sz="half" idx="10"/>
          </p:nvPr>
        </p:nvSpPr>
        <p:spPr/>
        <p:txBody>
          <a:bodyPr/>
          <a:lstStyle/>
          <a:p>
            <a:fld id="{FF296A7D-D588-4BA6-B0E2-C3ED0667B47E}" type="datetimeFigureOut">
              <a:rPr lang="nl-NL" smtClean="0"/>
              <a:t>31-5-2022</a:t>
            </a:fld>
            <a:endParaRPr lang="nl-NL"/>
          </a:p>
        </p:txBody>
      </p:sp>
      <p:sp>
        <p:nvSpPr>
          <p:cNvPr id="6" name="Tijdelijke aanduiding voor voettekst 5">
            <a:extLst>
              <a:ext uri="{FF2B5EF4-FFF2-40B4-BE49-F238E27FC236}">
                <a16:creationId xmlns:a16="http://schemas.microsoft.com/office/drawing/2014/main" id="{0305E408-839C-4F69-B7DA-2CC628945FE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1D8DC76-F3D5-45A8-B38E-2537A87D5D8E}"/>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2721939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9F6B9F-D51A-4298-AB07-688BD5D9683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766DC4F-FD58-4841-9813-9D758A6B168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2729B4F-C26A-4A1E-B82C-182A4736CBD4}"/>
              </a:ext>
            </a:extLst>
          </p:cNvPr>
          <p:cNvSpPr>
            <a:spLocks noGrp="1"/>
          </p:cNvSpPr>
          <p:nvPr>
            <p:ph type="dt" sz="half" idx="10"/>
          </p:nvPr>
        </p:nvSpPr>
        <p:spPr/>
        <p:txBody>
          <a:bodyPr/>
          <a:lstStyle/>
          <a:p>
            <a:fld id="{FF296A7D-D588-4BA6-B0E2-C3ED0667B47E}"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BECA9BD4-7658-467A-B994-D278EEF846D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512787E-5049-43F1-A12C-682565BEDDEF}"/>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2062852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02D41F11-67D0-437D-A0FC-29F309BBDD72}"/>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A587324-73EC-4BE0-84A3-6D20909739AA}"/>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21389CA-6501-43DB-B93F-3330799FA666}"/>
              </a:ext>
            </a:extLst>
          </p:cNvPr>
          <p:cNvSpPr>
            <a:spLocks noGrp="1"/>
          </p:cNvSpPr>
          <p:nvPr>
            <p:ph type="dt" sz="half" idx="10"/>
          </p:nvPr>
        </p:nvSpPr>
        <p:spPr/>
        <p:txBody>
          <a:bodyPr/>
          <a:lstStyle/>
          <a:p>
            <a:fld id="{FF296A7D-D588-4BA6-B0E2-C3ED0667B47E}"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83170313-0934-475D-B134-46250DB3D7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DA03562-DF42-4796-8673-106B0F2BF8DD}"/>
              </a:ext>
            </a:extLst>
          </p:cNvPr>
          <p:cNvSpPr>
            <a:spLocks noGrp="1"/>
          </p:cNvSpPr>
          <p:nvPr>
            <p:ph type="sldNum" sz="quarter" idx="12"/>
          </p:nvPr>
        </p:nvSpPr>
        <p:spPr/>
        <p:txBody>
          <a:bodyPr/>
          <a:lstStyle/>
          <a:p>
            <a:fld id="{9A987BD6-37E3-402C-9810-0109E6654B74}" type="slidenum">
              <a:rPr lang="nl-NL" smtClean="0"/>
              <a:t>‹nr.›</a:t>
            </a:fld>
            <a:endParaRPr lang="nl-NL"/>
          </a:p>
        </p:txBody>
      </p:sp>
    </p:spTree>
    <p:extLst>
      <p:ext uri="{BB962C8B-B14F-4D97-AF65-F5344CB8AC3E}">
        <p14:creationId xmlns:p14="http://schemas.microsoft.com/office/powerpoint/2010/main" val="733660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41B99-1499-413B-8C7F-71BC58588ED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F1BDFBF-B401-4CE8-A1C8-BF392BF61F1A}"/>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DBFDB6-90FD-40E1-BD57-1611F3FC4971}"/>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B3B5E5A-B2C6-41AF-BD01-35EE1C9B5682}"/>
              </a:ext>
            </a:extLst>
          </p:cNvPr>
          <p:cNvSpPr>
            <a:spLocks noGrp="1"/>
          </p:cNvSpPr>
          <p:nvPr>
            <p:ph type="dt" sz="half" idx="10"/>
          </p:nvPr>
        </p:nvSpPr>
        <p:spPr/>
        <p:txBody>
          <a:bodyPr/>
          <a:lstStyle/>
          <a:p>
            <a:fld id="{448B4886-4512-4F89-B919-AE8BD14AD271}" type="datetimeFigureOut">
              <a:rPr lang="nl-NL" smtClean="0"/>
              <a:t>31-5-2022</a:t>
            </a:fld>
            <a:endParaRPr lang="nl-NL"/>
          </a:p>
        </p:txBody>
      </p:sp>
      <p:sp>
        <p:nvSpPr>
          <p:cNvPr id="6" name="Tijdelijke aanduiding voor voettekst 5">
            <a:extLst>
              <a:ext uri="{FF2B5EF4-FFF2-40B4-BE49-F238E27FC236}">
                <a16:creationId xmlns:a16="http://schemas.microsoft.com/office/drawing/2014/main" id="{04C0D89B-CB52-402B-8B03-8808D0B5E2A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9D941BB-F47F-4A3C-ACD7-A8AD9A71B7B4}"/>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3512105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C7FADC-C763-4B36-A04E-8AA02C82007B}"/>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2ED9821-CDFB-4A16-A643-969175F529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289C0581-2EF7-49C1-BEC8-F9F0AB36C7B3}"/>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F1903F5-DEE1-41A1-972B-B5AF447EBB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044EA71E-6380-43C4-AC21-96AB6856CED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458F049A-903E-4BF7-B194-0D24D5664131}"/>
              </a:ext>
            </a:extLst>
          </p:cNvPr>
          <p:cNvSpPr>
            <a:spLocks noGrp="1"/>
          </p:cNvSpPr>
          <p:nvPr>
            <p:ph type="dt" sz="half" idx="10"/>
          </p:nvPr>
        </p:nvSpPr>
        <p:spPr/>
        <p:txBody>
          <a:bodyPr/>
          <a:lstStyle/>
          <a:p>
            <a:fld id="{448B4886-4512-4F89-B919-AE8BD14AD271}" type="datetimeFigureOut">
              <a:rPr lang="nl-NL" smtClean="0"/>
              <a:t>31-5-2022</a:t>
            </a:fld>
            <a:endParaRPr lang="nl-NL"/>
          </a:p>
        </p:txBody>
      </p:sp>
      <p:sp>
        <p:nvSpPr>
          <p:cNvPr id="8" name="Tijdelijke aanduiding voor voettekst 7">
            <a:extLst>
              <a:ext uri="{FF2B5EF4-FFF2-40B4-BE49-F238E27FC236}">
                <a16:creationId xmlns:a16="http://schemas.microsoft.com/office/drawing/2014/main" id="{EBD28969-4718-4D2E-B2D6-A321FC07BB6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5737C40-7D1B-4BB6-B983-AF0ED2875956}"/>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3630926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97D453-B088-4F12-B16C-3483ABAA201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9D0E2D1-7079-45F9-B931-78CBEDAF80DC}"/>
              </a:ext>
            </a:extLst>
          </p:cNvPr>
          <p:cNvSpPr>
            <a:spLocks noGrp="1"/>
          </p:cNvSpPr>
          <p:nvPr>
            <p:ph type="dt" sz="half" idx="10"/>
          </p:nvPr>
        </p:nvSpPr>
        <p:spPr/>
        <p:txBody>
          <a:bodyPr/>
          <a:lstStyle/>
          <a:p>
            <a:fld id="{448B4886-4512-4F89-B919-AE8BD14AD271}" type="datetimeFigureOut">
              <a:rPr lang="nl-NL" smtClean="0"/>
              <a:t>31-5-2022</a:t>
            </a:fld>
            <a:endParaRPr lang="nl-NL"/>
          </a:p>
        </p:txBody>
      </p:sp>
      <p:sp>
        <p:nvSpPr>
          <p:cNvPr id="4" name="Tijdelijke aanduiding voor voettekst 3">
            <a:extLst>
              <a:ext uri="{FF2B5EF4-FFF2-40B4-BE49-F238E27FC236}">
                <a16:creationId xmlns:a16="http://schemas.microsoft.com/office/drawing/2014/main" id="{49E1DC53-C306-4093-A4E3-E8CE13207B3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211282F-59C5-4DB3-92EC-0942B3CF33A7}"/>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15279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C05AB8A-328B-426A-8573-6B7A1CBD237D}"/>
              </a:ext>
            </a:extLst>
          </p:cNvPr>
          <p:cNvSpPr>
            <a:spLocks noGrp="1"/>
          </p:cNvSpPr>
          <p:nvPr>
            <p:ph type="dt" sz="half" idx="10"/>
          </p:nvPr>
        </p:nvSpPr>
        <p:spPr/>
        <p:txBody>
          <a:bodyPr/>
          <a:lstStyle/>
          <a:p>
            <a:fld id="{448B4886-4512-4F89-B919-AE8BD14AD271}" type="datetimeFigureOut">
              <a:rPr lang="nl-NL" smtClean="0"/>
              <a:t>31-5-2022</a:t>
            </a:fld>
            <a:endParaRPr lang="nl-NL"/>
          </a:p>
        </p:txBody>
      </p:sp>
      <p:sp>
        <p:nvSpPr>
          <p:cNvPr id="3" name="Tijdelijke aanduiding voor voettekst 2">
            <a:extLst>
              <a:ext uri="{FF2B5EF4-FFF2-40B4-BE49-F238E27FC236}">
                <a16:creationId xmlns:a16="http://schemas.microsoft.com/office/drawing/2014/main" id="{907CE2ED-F0FE-4766-A248-8446B0EEEA6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42957CD-3E71-42AA-B62B-D362C2074E77}"/>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4221985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FDFD6-22B8-48AD-A8A9-1976054B31D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14EEF966-B386-4EF0-BC79-66A5424EE8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40B290C-BC44-4DC4-B260-CE70A3BC1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829E899-F984-4620-A1E2-CE3AD4142C67}"/>
              </a:ext>
            </a:extLst>
          </p:cNvPr>
          <p:cNvSpPr>
            <a:spLocks noGrp="1"/>
          </p:cNvSpPr>
          <p:nvPr>
            <p:ph type="dt" sz="half" idx="10"/>
          </p:nvPr>
        </p:nvSpPr>
        <p:spPr/>
        <p:txBody>
          <a:bodyPr/>
          <a:lstStyle/>
          <a:p>
            <a:fld id="{448B4886-4512-4F89-B919-AE8BD14AD271}" type="datetimeFigureOut">
              <a:rPr lang="nl-NL" smtClean="0"/>
              <a:t>31-5-2022</a:t>
            </a:fld>
            <a:endParaRPr lang="nl-NL"/>
          </a:p>
        </p:txBody>
      </p:sp>
      <p:sp>
        <p:nvSpPr>
          <p:cNvPr id="6" name="Tijdelijke aanduiding voor voettekst 5">
            <a:extLst>
              <a:ext uri="{FF2B5EF4-FFF2-40B4-BE49-F238E27FC236}">
                <a16:creationId xmlns:a16="http://schemas.microsoft.com/office/drawing/2014/main" id="{09E10614-BF17-4872-AF87-BB2792A98C4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DABE159-2302-4D33-B286-0E20CD6BB380}"/>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179126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E6B23-584C-4EE5-B022-95CCF3948A7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4B03B70-E41A-40F1-A48D-50492D9607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7A0FD68-D38C-4859-BDCA-B97B04BD7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B8BE390A-B72A-4C29-B8FE-E21BCCA8F7DA}"/>
              </a:ext>
            </a:extLst>
          </p:cNvPr>
          <p:cNvSpPr>
            <a:spLocks noGrp="1"/>
          </p:cNvSpPr>
          <p:nvPr>
            <p:ph type="dt" sz="half" idx="10"/>
          </p:nvPr>
        </p:nvSpPr>
        <p:spPr/>
        <p:txBody>
          <a:bodyPr/>
          <a:lstStyle/>
          <a:p>
            <a:fld id="{448B4886-4512-4F89-B919-AE8BD14AD271}" type="datetimeFigureOut">
              <a:rPr lang="nl-NL" smtClean="0"/>
              <a:t>31-5-2022</a:t>
            </a:fld>
            <a:endParaRPr lang="nl-NL"/>
          </a:p>
        </p:txBody>
      </p:sp>
      <p:sp>
        <p:nvSpPr>
          <p:cNvPr id="6" name="Tijdelijke aanduiding voor voettekst 5">
            <a:extLst>
              <a:ext uri="{FF2B5EF4-FFF2-40B4-BE49-F238E27FC236}">
                <a16:creationId xmlns:a16="http://schemas.microsoft.com/office/drawing/2014/main" id="{2EB41AAB-9821-4F07-92F2-3EDBB066E31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E781862-D56E-49C8-B641-3EC77BD01874}"/>
              </a:ext>
            </a:extLst>
          </p:cNvPr>
          <p:cNvSpPr>
            <a:spLocks noGrp="1"/>
          </p:cNvSpPr>
          <p:nvPr>
            <p:ph type="sldNum" sz="quarter" idx="12"/>
          </p:nvPr>
        </p:nvSpPr>
        <p:spPr/>
        <p:txBody>
          <a:bodyPr/>
          <a:lstStyle/>
          <a:p>
            <a:fld id="{7E1913DE-B686-4314-930E-B3C8ED05DB3E}" type="slidenum">
              <a:rPr lang="nl-NL" smtClean="0"/>
              <a:t>‹nr.›</a:t>
            </a:fld>
            <a:endParaRPr lang="nl-NL"/>
          </a:p>
        </p:txBody>
      </p:sp>
    </p:spTree>
    <p:extLst>
      <p:ext uri="{BB962C8B-B14F-4D97-AF65-F5344CB8AC3E}">
        <p14:creationId xmlns:p14="http://schemas.microsoft.com/office/powerpoint/2010/main" val="1095755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469F80D-1B54-4A84-89BE-84E12D448B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4890BC1-62CF-4DF8-A1FD-8546C21D3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C546634-E7ED-49B2-8934-298E32C90F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B4886-4512-4F89-B919-AE8BD14AD271}"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AB98003D-B19F-42F5-BB2C-639C0FA55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54262D8-B5B3-4043-8DE1-234D82F613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913DE-B686-4314-930E-B3C8ED05DB3E}" type="slidenum">
              <a:rPr lang="nl-NL" smtClean="0"/>
              <a:t>‹nr.›</a:t>
            </a:fld>
            <a:endParaRPr lang="nl-NL"/>
          </a:p>
        </p:txBody>
      </p:sp>
    </p:spTree>
    <p:extLst>
      <p:ext uri="{BB962C8B-B14F-4D97-AF65-F5344CB8AC3E}">
        <p14:creationId xmlns:p14="http://schemas.microsoft.com/office/powerpoint/2010/main" val="1913808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2CBB27-2847-42A1-8526-4221C67E65B8}" type="datetimeFigureOut">
              <a:rPr lang="nl-NL" smtClean="0"/>
              <a:pPr/>
              <a:t>31-5-2022</a:t>
            </a:fld>
            <a:endParaRPr lang="nl-NL"/>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63A31-3F65-4798-9C43-6838174F06CE}" type="slidenum">
              <a:rPr lang="nl-NL" smtClean="0"/>
              <a:pPr/>
              <a:t>‹nr.›</a:t>
            </a:fld>
            <a:endParaRPr lang="nl-NL"/>
          </a:p>
        </p:txBody>
      </p:sp>
    </p:spTree>
    <p:extLst>
      <p:ext uri="{BB962C8B-B14F-4D97-AF65-F5344CB8AC3E}">
        <p14:creationId xmlns:p14="http://schemas.microsoft.com/office/powerpoint/2010/main" val="2074756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BA99F3E-3654-4D70-ADEE-0E896581F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514DB05-0418-444D-B00C-8CE9217D65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23DC183-9EDD-4CF2-B344-A33747D12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96A7D-D588-4BA6-B0E2-C3ED0667B47E}" type="datetimeFigureOut">
              <a:rPr lang="nl-NL" smtClean="0"/>
              <a:t>31-5-2022</a:t>
            </a:fld>
            <a:endParaRPr lang="nl-NL"/>
          </a:p>
        </p:txBody>
      </p:sp>
      <p:sp>
        <p:nvSpPr>
          <p:cNvPr id="5" name="Tijdelijke aanduiding voor voettekst 4">
            <a:extLst>
              <a:ext uri="{FF2B5EF4-FFF2-40B4-BE49-F238E27FC236}">
                <a16:creationId xmlns:a16="http://schemas.microsoft.com/office/drawing/2014/main" id="{899D35D3-598D-4D16-9AF8-E029EA38BC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AE3698C-F2CB-4177-9491-3E29DC984A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987BD6-37E3-402C-9810-0109E6654B74}" type="slidenum">
              <a:rPr lang="nl-NL" smtClean="0"/>
              <a:t>‹nr.›</a:t>
            </a:fld>
            <a:endParaRPr lang="nl-NL"/>
          </a:p>
        </p:txBody>
      </p:sp>
    </p:spTree>
    <p:extLst>
      <p:ext uri="{BB962C8B-B14F-4D97-AF65-F5344CB8AC3E}">
        <p14:creationId xmlns:p14="http://schemas.microsoft.com/office/powerpoint/2010/main" val="1208118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harry.stokhof@han.nl" TargetMode="External"/><Relationship Id="rId7" Type="http://schemas.openxmlformats.org/officeDocument/2006/relationships/image" Target="../media/image33.jpeg"/><Relationship Id="rId2" Type="http://schemas.openxmlformats.org/officeDocument/2006/relationships/hyperlink" Target="https://vraaggestuurdleren.aimsites.nl/fase1/" TargetMode="External"/><Relationship Id="rId1" Type="http://schemas.openxmlformats.org/officeDocument/2006/relationships/slideLayout" Target="../slideLayouts/slideLayout2.xml"/><Relationship Id="rId6" Type="http://schemas.openxmlformats.org/officeDocument/2006/relationships/hyperlink" Target="https://www.researchgate.net/profile/Ilse-Wintermans" TargetMode="External"/><Relationship Id="rId5" Type="http://schemas.openxmlformats.org/officeDocument/2006/relationships/hyperlink" Target="https://www.researchgate.net/profile/Harry-Stokhof" TargetMode="External"/><Relationship Id="rId4" Type="http://schemas.openxmlformats.org/officeDocument/2006/relationships/hyperlink" Target="mailto:ilsewintermans@gmail.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socrative.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FA4C7DA-8CF1-4B97-BB13-4D0FAD535A9F}"/>
              </a:ext>
            </a:extLst>
          </p:cNvPr>
          <p:cNvSpPr>
            <a:spLocks noGrp="1"/>
          </p:cNvSpPr>
          <p:nvPr>
            <p:ph type="ctrTitle"/>
          </p:nvPr>
        </p:nvSpPr>
        <p:spPr>
          <a:xfrm>
            <a:off x="126278" y="592798"/>
            <a:ext cx="6628852" cy="3573516"/>
          </a:xfrm>
        </p:spPr>
        <p:txBody>
          <a:bodyPr>
            <a:normAutofit/>
          </a:bodyPr>
          <a:lstStyle/>
          <a:p>
            <a:pPr algn="l"/>
            <a:r>
              <a:rPr lang="nl-NL" sz="3600" dirty="0"/>
              <a:t>Workshop 6:</a:t>
            </a:r>
            <a:br>
              <a:rPr lang="nl-NL" sz="3600" dirty="0"/>
            </a:br>
            <a:br>
              <a:rPr lang="nl-NL" sz="4100" dirty="0"/>
            </a:br>
            <a:r>
              <a:rPr lang="nl-NL" sz="3600" b="1" dirty="0"/>
              <a:t>Een kompas voor vraaggestuurd leren binnen W&amp;T-onderwijs</a:t>
            </a:r>
            <a:br>
              <a:rPr lang="nl-NL" sz="3600" b="1" dirty="0"/>
            </a:br>
            <a:br>
              <a:rPr lang="nl-NL" sz="3600" dirty="0"/>
            </a:br>
            <a:r>
              <a:rPr lang="nl-NL" sz="2800" b="0" i="1" dirty="0">
                <a:solidFill>
                  <a:srgbClr val="4B4B4B"/>
                </a:solidFill>
                <a:effectLst/>
                <a:latin typeface="Open Sans" panose="020B0604020202020204" pitchFamily="34" charset="0"/>
              </a:rPr>
              <a:t>Hoe begeleid je leerlingen met hun leervragen succesvol naar antwoorden?</a:t>
            </a:r>
            <a:r>
              <a:rPr lang="nl-NL" sz="2800" b="0" i="0" dirty="0">
                <a:solidFill>
                  <a:srgbClr val="4B4B4B"/>
                </a:solidFill>
                <a:effectLst/>
                <a:latin typeface="Open Sans" panose="020B0604020202020204" pitchFamily="34" charset="0"/>
              </a:rPr>
              <a:t> </a:t>
            </a:r>
            <a:endParaRPr lang="nl-NL" sz="2800" dirty="0"/>
          </a:p>
        </p:txBody>
      </p:sp>
      <p:sp>
        <p:nvSpPr>
          <p:cNvPr id="3" name="Ondertitel 2">
            <a:extLst>
              <a:ext uri="{FF2B5EF4-FFF2-40B4-BE49-F238E27FC236}">
                <a16:creationId xmlns:a16="http://schemas.microsoft.com/office/drawing/2014/main" id="{BC3D4324-300A-4388-B35F-6D0F05C5857A}"/>
              </a:ext>
            </a:extLst>
          </p:cNvPr>
          <p:cNvSpPr>
            <a:spLocks noGrp="1"/>
          </p:cNvSpPr>
          <p:nvPr>
            <p:ph type="subTitle" idx="1"/>
          </p:nvPr>
        </p:nvSpPr>
        <p:spPr>
          <a:xfrm>
            <a:off x="638881" y="4670508"/>
            <a:ext cx="4188299" cy="1559327"/>
          </a:xfrm>
        </p:spPr>
        <p:txBody>
          <a:bodyPr>
            <a:normAutofit/>
          </a:bodyPr>
          <a:lstStyle/>
          <a:p>
            <a:pPr algn="l"/>
            <a:r>
              <a:rPr lang="nl-NL" sz="2200" dirty="0"/>
              <a:t>Harry Stokhof &amp; Ilse Wintermans</a:t>
            </a:r>
          </a:p>
          <a:p>
            <a:pPr algn="l"/>
            <a:r>
              <a:rPr lang="nl-NL" sz="2200" dirty="0"/>
              <a:t>Expeditie W&amp;T</a:t>
            </a:r>
          </a:p>
          <a:p>
            <a:pPr algn="l"/>
            <a:r>
              <a:rPr lang="nl-NL" sz="2200" dirty="0"/>
              <a:t> 1 juni 2022</a:t>
            </a: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st, tafel, binnen, persoon&#10;&#10;Automatisch gegenereerde beschrijving">
            <a:extLst>
              <a:ext uri="{FF2B5EF4-FFF2-40B4-BE49-F238E27FC236}">
                <a16:creationId xmlns:a16="http://schemas.microsoft.com/office/drawing/2014/main" id="{1448F4A8-77CB-D968-EE16-2ED1A920FCF5}"/>
              </a:ext>
            </a:extLst>
          </p:cNvPr>
          <p:cNvPicPr>
            <a:picLocks noChangeAspect="1"/>
          </p:cNvPicPr>
          <p:nvPr/>
        </p:nvPicPr>
        <p:blipFill rotWithShape="1">
          <a:blip r:embed="rId3">
            <a:extLst>
              <a:ext uri="{28A0092B-C50C-407E-A947-70E740481C1C}">
                <a14:useLocalDpi xmlns:a14="http://schemas.microsoft.com/office/drawing/2010/main" val="0"/>
              </a:ext>
            </a:extLst>
          </a:blip>
          <a:srcRect l="13867" r="10906"/>
          <a:stretch/>
        </p:blipFill>
        <p:spPr>
          <a:xfrm>
            <a:off x="7008681" y="1034415"/>
            <a:ext cx="4803665" cy="4789170"/>
          </a:xfrm>
          <a:prstGeom prst="rect">
            <a:avLst/>
          </a:prstGeom>
        </p:spPr>
      </p:pic>
    </p:spTree>
    <p:extLst>
      <p:ext uri="{BB962C8B-B14F-4D97-AF65-F5344CB8AC3E}">
        <p14:creationId xmlns:p14="http://schemas.microsoft.com/office/powerpoint/2010/main" val="1575605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74CF49-81CD-40A9-B3F3-68A31A65A063}"/>
              </a:ext>
            </a:extLst>
          </p:cNvPr>
          <p:cNvSpPr>
            <a:spLocks noGrp="1"/>
          </p:cNvSpPr>
          <p:nvPr>
            <p:ph type="title"/>
          </p:nvPr>
        </p:nvSpPr>
        <p:spPr>
          <a:xfrm>
            <a:off x="1016258" y="605699"/>
            <a:ext cx="10371704" cy="706007"/>
          </a:xfrm>
        </p:spPr>
        <p:txBody>
          <a:bodyPr>
            <a:normAutofit fontScale="90000"/>
          </a:bodyPr>
          <a:lstStyle/>
          <a:p>
            <a:r>
              <a:rPr lang="nl-NL" dirty="0"/>
              <a:t>Begeleidingsvraagstuk: van vraag naar antwoord</a:t>
            </a:r>
          </a:p>
        </p:txBody>
      </p:sp>
      <p:pic>
        <p:nvPicPr>
          <p:cNvPr id="4" name="Tijdelijke aanduiding voor inhoud 3">
            <a:extLst>
              <a:ext uri="{FF2B5EF4-FFF2-40B4-BE49-F238E27FC236}">
                <a16:creationId xmlns:a16="http://schemas.microsoft.com/office/drawing/2014/main" id="{2B69FCE5-C3E9-4166-BB5D-D7A789674AD8}"/>
              </a:ext>
            </a:extLst>
          </p:cNvPr>
          <p:cNvPicPr>
            <a:picLocks noGrp="1" noChangeAspect="1"/>
          </p:cNvPicPr>
          <p:nvPr>
            <p:ph idx="1"/>
          </p:nvPr>
        </p:nvPicPr>
        <p:blipFill rotWithShape="1">
          <a:blip r:embed="rId3"/>
          <a:srcRect l="8826" b="37981"/>
          <a:stretch/>
        </p:blipFill>
        <p:spPr>
          <a:xfrm>
            <a:off x="2411748" y="3490571"/>
            <a:ext cx="7368504" cy="2173775"/>
          </a:xfrm>
          <a:prstGeom prst="rect">
            <a:avLst/>
          </a:prstGeom>
        </p:spPr>
      </p:pic>
      <p:sp>
        <p:nvSpPr>
          <p:cNvPr id="5" name="Tekstvak 4">
            <a:extLst>
              <a:ext uri="{FF2B5EF4-FFF2-40B4-BE49-F238E27FC236}">
                <a16:creationId xmlns:a16="http://schemas.microsoft.com/office/drawing/2014/main" id="{6DFFAD26-C37F-4173-925B-869FF7E84DE0}"/>
              </a:ext>
            </a:extLst>
          </p:cNvPr>
          <p:cNvSpPr txBox="1"/>
          <p:nvPr/>
        </p:nvSpPr>
        <p:spPr>
          <a:xfrm>
            <a:off x="2964869" y="3027849"/>
            <a:ext cx="851452" cy="369332"/>
          </a:xfrm>
          <a:prstGeom prst="rect">
            <a:avLst/>
          </a:prstGeom>
          <a:noFill/>
        </p:spPr>
        <p:txBody>
          <a:bodyPr wrap="none" rtlCol="0">
            <a:spAutoFit/>
          </a:bodyPr>
          <a:lstStyle/>
          <a:p>
            <a:r>
              <a:rPr lang="nl-NL">
                <a:solidFill>
                  <a:srgbClr val="FF0000"/>
                </a:solidFill>
              </a:rPr>
              <a:t>VRAAG</a:t>
            </a:r>
          </a:p>
        </p:txBody>
      </p:sp>
      <p:sp>
        <p:nvSpPr>
          <p:cNvPr id="6" name="Tekstvak 5">
            <a:extLst>
              <a:ext uri="{FF2B5EF4-FFF2-40B4-BE49-F238E27FC236}">
                <a16:creationId xmlns:a16="http://schemas.microsoft.com/office/drawing/2014/main" id="{1B156C5C-7042-4954-B48D-4D0BCD6B19AC}"/>
              </a:ext>
            </a:extLst>
          </p:cNvPr>
          <p:cNvSpPr txBox="1"/>
          <p:nvPr/>
        </p:nvSpPr>
        <p:spPr>
          <a:xfrm>
            <a:off x="8324392" y="3027849"/>
            <a:ext cx="1353960" cy="369332"/>
          </a:xfrm>
          <a:prstGeom prst="rect">
            <a:avLst/>
          </a:prstGeom>
          <a:noFill/>
        </p:spPr>
        <p:txBody>
          <a:bodyPr wrap="none" rtlCol="0">
            <a:spAutoFit/>
          </a:bodyPr>
          <a:lstStyle/>
          <a:p>
            <a:r>
              <a:rPr lang="nl-NL">
                <a:solidFill>
                  <a:srgbClr val="FF0000"/>
                </a:solidFill>
              </a:rPr>
              <a:t>ANTWOORD</a:t>
            </a:r>
          </a:p>
        </p:txBody>
      </p:sp>
      <p:pic>
        <p:nvPicPr>
          <p:cNvPr id="7" name="Afbeelding 6">
            <a:extLst>
              <a:ext uri="{FF2B5EF4-FFF2-40B4-BE49-F238E27FC236}">
                <a16:creationId xmlns:a16="http://schemas.microsoft.com/office/drawing/2014/main" id="{29D6E6A7-A606-4981-BA9F-B3BBE9B91500}"/>
              </a:ext>
            </a:extLst>
          </p:cNvPr>
          <p:cNvPicPr>
            <a:picLocks noChangeAspect="1"/>
          </p:cNvPicPr>
          <p:nvPr/>
        </p:nvPicPr>
        <p:blipFill>
          <a:blip r:embed="rId4"/>
          <a:stretch>
            <a:fillRect/>
          </a:stretch>
        </p:blipFill>
        <p:spPr>
          <a:xfrm>
            <a:off x="2558212" y="2241739"/>
            <a:ext cx="1521619" cy="1685925"/>
          </a:xfrm>
          <a:prstGeom prst="rect">
            <a:avLst/>
          </a:prstGeom>
        </p:spPr>
      </p:pic>
      <p:pic>
        <p:nvPicPr>
          <p:cNvPr id="8" name="Afbeelding 7">
            <a:extLst>
              <a:ext uri="{FF2B5EF4-FFF2-40B4-BE49-F238E27FC236}">
                <a16:creationId xmlns:a16="http://schemas.microsoft.com/office/drawing/2014/main" id="{AE0F70AD-34E0-4A9B-96CD-94E0BF38979E}"/>
              </a:ext>
            </a:extLst>
          </p:cNvPr>
          <p:cNvPicPr>
            <a:picLocks noChangeAspect="1"/>
          </p:cNvPicPr>
          <p:nvPr/>
        </p:nvPicPr>
        <p:blipFill>
          <a:blip r:embed="rId5"/>
          <a:stretch>
            <a:fillRect/>
          </a:stretch>
        </p:blipFill>
        <p:spPr>
          <a:xfrm>
            <a:off x="8324393" y="2070588"/>
            <a:ext cx="1395917" cy="1914525"/>
          </a:xfrm>
          <a:prstGeom prst="rect">
            <a:avLst/>
          </a:prstGeom>
        </p:spPr>
      </p:pic>
      <p:sp>
        <p:nvSpPr>
          <p:cNvPr id="9" name="Pijl: rechts 8">
            <a:extLst>
              <a:ext uri="{FF2B5EF4-FFF2-40B4-BE49-F238E27FC236}">
                <a16:creationId xmlns:a16="http://schemas.microsoft.com/office/drawing/2014/main" id="{454D3DF8-3A5B-4F6B-8134-9FBA4B66F531}"/>
              </a:ext>
            </a:extLst>
          </p:cNvPr>
          <p:cNvSpPr/>
          <p:nvPr/>
        </p:nvSpPr>
        <p:spPr>
          <a:xfrm>
            <a:off x="4079830" y="2990940"/>
            <a:ext cx="4244560" cy="994172"/>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p>
        </p:txBody>
      </p:sp>
      <p:pic>
        <p:nvPicPr>
          <p:cNvPr id="1026" name="Picture 2" descr="Afbeeldingsresultaat voor rood kruis transparant">
            <a:extLst>
              <a:ext uri="{FF2B5EF4-FFF2-40B4-BE49-F238E27FC236}">
                <a16:creationId xmlns:a16="http://schemas.microsoft.com/office/drawing/2014/main" id="{20E3E344-68B3-40BB-84EE-8366322B63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2453" y="2599571"/>
            <a:ext cx="1977887" cy="197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553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AD358C-2DF0-4E43-873E-BFEE264B42B9}"/>
              </a:ext>
            </a:extLst>
          </p:cNvPr>
          <p:cNvSpPr>
            <a:spLocks noGrp="1"/>
          </p:cNvSpPr>
          <p:nvPr>
            <p:ph type="title"/>
          </p:nvPr>
        </p:nvSpPr>
        <p:spPr>
          <a:xfrm>
            <a:off x="572493" y="238539"/>
            <a:ext cx="11018520" cy="1434415"/>
          </a:xfrm>
        </p:spPr>
        <p:txBody>
          <a:bodyPr anchor="b">
            <a:normAutofit/>
          </a:bodyPr>
          <a:lstStyle/>
          <a:p>
            <a:r>
              <a:rPr lang="nl-NL" sz="5400"/>
              <a:t>Onderliggend vraagstuk</a:t>
            </a:r>
          </a:p>
        </p:txBody>
      </p:sp>
      <p:sp>
        <p:nvSpPr>
          <p:cNvPr id="2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C5DB7A55-8C5C-4833-AD20-C7240FDA7EEA}"/>
              </a:ext>
            </a:extLst>
          </p:cNvPr>
          <p:cNvSpPr>
            <a:spLocks noGrp="1"/>
          </p:cNvSpPr>
          <p:nvPr>
            <p:ph idx="1"/>
          </p:nvPr>
        </p:nvSpPr>
        <p:spPr>
          <a:xfrm>
            <a:off x="572493" y="2071316"/>
            <a:ext cx="6713552" cy="4119172"/>
          </a:xfrm>
        </p:spPr>
        <p:txBody>
          <a:bodyPr anchor="t">
            <a:normAutofit/>
          </a:bodyPr>
          <a:lstStyle/>
          <a:p>
            <a:pPr marL="0" indent="0">
              <a:buNone/>
            </a:pPr>
            <a:r>
              <a:rPr lang="nl-NL" sz="3200" dirty="0"/>
              <a:t>Hoe kun je als leerkracht</a:t>
            </a:r>
          </a:p>
          <a:p>
            <a:pPr lvl="1"/>
            <a:r>
              <a:rPr lang="nl-NL" sz="3200" dirty="0"/>
              <a:t>Vage vragen nader richten?</a:t>
            </a:r>
          </a:p>
          <a:p>
            <a:pPr lvl="1"/>
            <a:r>
              <a:rPr lang="nl-NL" sz="3200" dirty="0" err="1"/>
              <a:t>Onderzoekbaar</a:t>
            </a:r>
            <a:r>
              <a:rPr lang="nl-NL" sz="3200" dirty="0"/>
              <a:t> maken?</a:t>
            </a:r>
          </a:p>
          <a:p>
            <a:pPr lvl="1"/>
            <a:r>
              <a:rPr lang="nl-NL" sz="3200" dirty="0"/>
              <a:t>Leeropbrengst versterken?</a:t>
            </a:r>
          </a:p>
          <a:p>
            <a:pPr lvl="1"/>
            <a:r>
              <a:rPr lang="nl-NL" sz="3200" dirty="0"/>
              <a:t>Betrokkenheid van leerlingen hierin behouden?</a:t>
            </a:r>
          </a:p>
          <a:p>
            <a:pPr lvl="1"/>
            <a:endParaRPr lang="nl-NL" sz="2200" dirty="0"/>
          </a:p>
          <a:p>
            <a:pPr lvl="1"/>
            <a:endParaRPr lang="nl-NL" sz="2200" dirty="0"/>
          </a:p>
          <a:p>
            <a:pPr lvl="1"/>
            <a:endParaRPr lang="nl-NL" sz="2200" dirty="0"/>
          </a:p>
        </p:txBody>
      </p:sp>
      <p:pic>
        <p:nvPicPr>
          <p:cNvPr id="4" name="Afbeelding 3">
            <a:extLst>
              <a:ext uri="{FF2B5EF4-FFF2-40B4-BE49-F238E27FC236}">
                <a16:creationId xmlns:a16="http://schemas.microsoft.com/office/drawing/2014/main" id="{53E76819-4237-433B-8B26-C351809FC949}"/>
              </a:ext>
            </a:extLst>
          </p:cNvPr>
          <p:cNvPicPr>
            <a:picLocks noChangeAspect="1"/>
          </p:cNvPicPr>
          <p:nvPr/>
        </p:nvPicPr>
        <p:blipFill rotWithShape="1">
          <a:blip r:embed="rId3"/>
          <a:srcRect l="8571" r="4963" b="-2"/>
          <a:stretch/>
        </p:blipFill>
        <p:spPr>
          <a:xfrm>
            <a:off x="7675658" y="2093976"/>
            <a:ext cx="3941064" cy="4096512"/>
          </a:xfrm>
          <a:prstGeom prst="rect">
            <a:avLst/>
          </a:prstGeom>
        </p:spPr>
      </p:pic>
    </p:spTree>
    <p:extLst>
      <p:ext uri="{BB962C8B-B14F-4D97-AF65-F5344CB8AC3E}">
        <p14:creationId xmlns:p14="http://schemas.microsoft.com/office/powerpoint/2010/main" val="3065197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980A6-FD3A-4128-BD05-79475259AC76}"/>
              </a:ext>
            </a:extLst>
          </p:cNvPr>
          <p:cNvSpPr>
            <a:spLocks noGrp="1"/>
          </p:cNvSpPr>
          <p:nvPr>
            <p:ph type="title"/>
          </p:nvPr>
        </p:nvSpPr>
        <p:spPr>
          <a:xfrm>
            <a:off x="1520568" y="211218"/>
            <a:ext cx="9078012" cy="994172"/>
          </a:xfrm>
        </p:spPr>
        <p:txBody>
          <a:bodyPr>
            <a:normAutofit fontScale="90000"/>
          </a:bodyPr>
          <a:lstStyle/>
          <a:p>
            <a:pPr algn="ctr"/>
            <a:r>
              <a:rPr lang="nl-NL" dirty="0"/>
              <a:t>Mogelijke oplossing</a:t>
            </a:r>
            <a:br>
              <a:rPr lang="nl-NL" dirty="0"/>
            </a:br>
            <a:r>
              <a:rPr lang="nl-NL" dirty="0"/>
              <a:t>Vragenkompas =&gt; vraagvaardigheid</a:t>
            </a:r>
          </a:p>
        </p:txBody>
      </p:sp>
      <p:pic>
        <p:nvPicPr>
          <p:cNvPr id="4" name="Tijdelijke aanduiding voor inhoud 3">
            <a:extLst>
              <a:ext uri="{FF2B5EF4-FFF2-40B4-BE49-F238E27FC236}">
                <a16:creationId xmlns:a16="http://schemas.microsoft.com/office/drawing/2014/main" id="{DAFE1051-BCB7-4DA0-B5A2-F48CA0950425}"/>
              </a:ext>
            </a:extLst>
          </p:cNvPr>
          <p:cNvPicPr>
            <a:picLocks noGrp="1" noChangeAspect="1"/>
          </p:cNvPicPr>
          <p:nvPr>
            <p:ph idx="1"/>
          </p:nvPr>
        </p:nvPicPr>
        <p:blipFill>
          <a:blip r:embed="rId3"/>
          <a:stretch>
            <a:fillRect/>
          </a:stretch>
        </p:blipFill>
        <p:spPr>
          <a:xfrm>
            <a:off x="1520568" y="1479384"/>
            <a:ext cx="8768849" cy="3931173"/>
          </a:xfrm>
          <a:prstGeom prst="rect">
            <a:avLst/>
          </a:prstGeom>
        </p:spPr>
      </p:pic>
      <p:sp>
        <p:nvSpPr>
          <p:cNvPr id="3" name="Rechthoek 2">
            <a:extLst>
              <a:ext uri="{FF2B5EF4-FFF2-40B4-BE49-F238E27FC236}">
                <a16:creationId xmlns:a16="http://schemas.microsoft.com/office/drawing/2014/main" id="{6D544CF6-BADE-4CB3-B9CD-35CC192C1604}"/>
              </a:ext>
            </a:extLst>
          </p:cNvPr>
          <p:cNvSpPr/>
          <p:nvPr/>
        </p:nvSpPr>
        <p:spPr>
          <a:xfrm>
            <a:off x="4223792" y="5661249"/>
            <a:ext cx="4572000" cy="276999"/>
          </a:xfrm>
          <a:prstGeom prst="rect">
            <a:avLst/>
          </a:prstGeom>
        </p:spPr>
        <p:txBody>
          <a:bodyPr>
            <a:spAutoFit/>
          </a:bodyPr>
          <a:lstStyle/>
          <a:p>
            <a:r>
              <a:rPr lang="nl-NL" sz="1200" i="1" dirty="0">
                <a:solidFill>
                  <a:srgbClr val="FF0000"/>
                </a:solidFill>
              </a:rPr>
              <a:t>“Welke type vraag past het best bij wat ik wil weten?”</a:t>
            </a:r>
            <a:endParaRPr lang="nl-NL" sz="1200" dirty="0"/>
          </a:p>
        </p:txBody>
      </p:sp>
      <p:sp>
        <p:nvSpPr>
          <p:cNvPr id="5" name="Rechthoek 4">
            <a:extLst>
              <a:ext uri="{FF2B5EF4-FFF2-40B4-BE49-F238E27FC236}">
                <a16:creationId xmlns:a16="http://schemas.microsoft.com/office/drawing/2014/main" id="{C4B4A40C-35FC-4978-83A2-B56B7C634580}"/>
              </a:ext>
            </a:extLst>
          </p:cNvPr>
          <p:cNvSpPr/>
          <p:nvPr/>
        </p:nvSpPr>
        <p:spPr>
          <a:xfrm>
            <a:off x="4627874" y="5938248"/>
            <a:ext cx="2936253" cy="276999"/>
          </a:xfrm>
          <a:prstGeom prst="rect">
            <a:avLst/>
          </a:prstGeom>
        </p:spPr>
        <p:txBody>
          <a:bodyPr wrap="none">
            <a:spAutoFit/>
          </a:bodyPr>
          <a:lstStyle/>
          <a:p>
            <a:r>
              <a:rPr lang="nl-NL" sz="1200" i="1" dirty="0">
                <a:solidFill>
                  <a:srgbClr val="FF0000"/>
                </a:solidFill>
              </a:rPr>
              <a:t>“Hoe kan ik nu het best gaan onderzoeken?”</a:t>
            </a:r>
            <a:endParaRPr lang="nl-NL" sz="1200" dirty="0"/>
          </a:p>
        </p:txBody>
      </p:sp>
      <p:sp>
        <p:nvSpPr>
          <p:cNvPr id="6" name="Rechthoek 5">
            <a:extLst>
              <a:ext uri="{FF2B5EF4-FFF2-40B4-BE49-F238E27FC236}">
                <a16:creationId xmlns:a16="http://schemas.microsoft.com/office/drawing/2014/main" id="{CA0A7C86-FED8-4AD9-AB3F-5F5EC6279FA6}"/>
              </a:ext>
            </a:extLst>
          </p:cNvPr>
          <p:cNvSpPr/>
          <p:nvPr/>
        </p:nvSpPr>
        <p:spPr>
          <a:xfrm>
            <a:off x="4879865" y="6212242"/>
            <a:ext cx="2432269" cy="276999"/>
          </a:xfrm>
          <a:prstGeom prst="rect">
            <a:avLst/>
          </a:prstGeom>
        </p:spPr>
        <p:txBody>
          <a:bodyPr wrap="none">
            <a:spAutoFit/>
          </a:bodyPr>
          <a:lstStyle/>
          <a:p>
            <a:r>
              <a:rPr lang="nl-NL" sz="1200" dirty="0">
                <a:solidFill>
                  <a:srgbClr val="FF0000"/>
                </a:solidFill>
              </a:rPr>
              <a:t>“</a:t>
            </a:r>
            <a:r>
              <a:rPr lang="nl-NL" sz="1200" i="1" dirty="0">
                <a:solidFill>
                  <a:srgbClr val="FF0000"/>
                </a:solidFill>
              </a:rPr>
              <a:t>Wat ga ik leren van dit antwoord?”</a:t>
            </a:r>
            <a:endParaRPr lang="nl-NL" sz="1200" dirty="0"/>
          </a:p>
        </p:txBody>
      </p:sp>
      <p:sp>
        <p:nvSpPr>
          <p:cNvPr id="7" name="Rechthoek 6">
            <a:extLst>
              <a:ext uri="{FF2B5EF4-FFF2-40B4-BE49-F238E27FC236}">
                <a16:creationId xmlns:a16="http://schemas.microsoft.com/office/drawing/2014/main" id="{65842474-89A0-48B1-B6AD-5075E5EC4A25}"/>
              </a:ext>
            </a:extLst>
          </p:cNvPr>
          <p:cNvSpPr/>
          <p:nvPr/>
        </p:nvSpPr>
        <p:spPr>
          <a:xfrm>
            <a:off x="3954046" y="5507637"/>
            <a:ext cx="3960440" cy="11793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33387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EB1BB-0D4B-4169-A73D-376B80999554}"/>
              </a:ext>
            </a:extLst>
          </p:cNvPr>
          <p:cNvSpPr>
            <a:spLocks noGrp="1"/>
          </p:cNvSpPr>
          <p:nvPr>
            <p:ph type="title"/>
          </p:nvPr>
        </p:nvSpPr>
        <p:spPr/>
        <p:txBody>
          <a:bodyPr>
            <a:normAutofit fontScale="90000"/>
          </a:bodyPr>
          <a:lstStyle/>
          <a:p>
            <a:r>
              <a:rPr lang="nl-NL" dirty="0"/>
              <a:t>Meerdere mogelijke toepassingen vragenkompas</a:t>
            </a:r>
            <a:br>
              <a:rPr lang="nl-NL" dirty="0"/>
            </a:br>
            <a:br>
              <a:rPr lang="nl-NL" dirty="0"/>
            </a:br>
            <a:endParaRPr lang="nl-NL" dirty="0"/>
          </a:p>
        </p:txBody>
      </p:sp>
      <p:sp>
        <p:nvSpPr>
          <p:cNvPr id="6" name="Tekstvak 5">
            <a:extLst>
              <a:ext uri="{FF2B5EF4-FFF2-40B4-BE49-F238E27FC236}">
                <a16:creationId xmlns:a16="http://schemas.microsoft.com/office/drawing/2014/main" id="{300419DA-7D4C-4779-A9EE-E1D3892E8C66}"/>
              </a:ext>
            </a:extLst>
          </p:cNvPr>
          <p:cNvSpPr txBox="1"/>
          <p:nvPr/>
        </p:nvSpPr>
        <p:spPr>
          <a:xfrm>
            <a:off x="265980" y="4500877"/>
            <a:ext cx="2510674" cy="1569660"/>
          </a:xfrm>
          <a:prstGeom prst="rect">
            <a:avLst/>
          </a:prstGeom>
          <a:noFill/>
        </p:spPr>
        <p:txBody>
          <a:bodyPr wrap="square">
            <a:spAutoFit/>
          </a:bodyPr>
          <a:lstStyle/>
          <a:p>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Leraren verkennen mogelijke vragen</a:t>
            </a:r>
          </a:p>
          <a:p>
            <a:r>
              <a:rPr lang="nl-NL" sz="2400" dirty="0">
                <a:solidFill>
                  <a:prstClr val="black"/>
                </a:solidFill>
                <a:latin typeface="Calibri" panose="020F0502020204030204"/>
              </a:rPr>
              <a:t>+ </a:t>
            </a:r>
            <a:r>
              <a:rPr lang="nl-NL" sz="2400" dirty="0">
                <a:solidFill>
                  <a:prstClr val="black"/>
                </a:solidFill>
              </a:rPr>
              <a:t>bedenken </a:t>
            </a:r>
            <a:r>
              <a:rPr lang="nl-NL" sz="2400" dirty="0">
                <a:solidFill>
                  <a:prstClr val="black"/>
                </a:solidFill>
                <a:latin typeface="Calibri" panose="020F0502020204030204"/>
              </a:rPr>
              <a:t>gerichte prikkels </a:t>
            </a:r>
            <a:endParaRPr lang="nl-NL" sz="1400" dirty="0"/>
          </a:p>
        </p:txBody>
      </p:sp>
      <p:pic>
        <p:nvPicPr>
          <p:cNvPr id="5" name="Afbeelding 4">
            <a:extLst>
              <a:ext uri="{FF2B5EF4-FFF2-40B4-BE49-F238E27FC236}">
                <a16:creationId xmlns:a16="http://schemas.microsoft.com/office/drawing/2014/main" id="{98C2A66F-FBCC-41CB-B3C5-B02D26B66EC3}"/>
              </a:ext>
            </a:extLst>
          </p:cNvPr>
          <p:cNvPicPr>
            <a:picLocks noChangeAspect="1"/>
          </p:cNvPicPr>
          <p:nvPr/>
        </p:nvPicPr>
        <p:blipFill rotWithShape="1">
          <a:blip r:embed="rId2"/>
          <a:srcRect t="1" b="46864"/>
          <a:stretch/>
        </p:blipFill>
        <p:spPr>
          <a:xfrm>
            <a:off x="265980" y="1166277"/>
            <a:ext cx="11365425" cy="2937371"/>
          </a:xfrm>
          <a:prstGeom prst="rect">
            <a:avLst/>
          </a:prstGeom>
        </p:spPr>
      </p:pic>
      <p:sp>
        <p:nvSpPr>
          <p:cNvPr id="8" name="Tekstvak 7">
            <a:extLst>
              <a:ext uri="{FF2B5EF4-FFF2-40B4-BE49-F238E27FC236}">
                <a16:creationId xmlns:a16="http://schemas.microsoft.com/office/drawing/2014/main" id="{231E5EB5-445E-4A32-BE6F-A54C6428CF46}"/>
              </a:ext>
            </a:extLst>
          </p:cNvPr>
          <p:cNvSpPr txBox="1"/>
          <p:nvPr/>
        </p:nvSpPr>
        <p:spPr>
          <a:xfrm>
            <a:off x="3803715" y="4275150"/>
            <a:ext cx="1846940" cy="1200329"/>
          </a:xfrm>
          <a:prstGeom prst="rect">
            <a:avLst/>
          </a:prstGeom>
          <a:noFill/>
          <a:ln>
            <a:solidFill>
              <a:schemeClr val="tx1"/>
            </a:solidFill>
          </a:ln>
        </p:spPr>
        <p:txBody>
          <a:bodyPr wrap="square">
            <a:spAutoFit/>
          </a:bodyPr>
          <a:lstStyle/>
          <a:p>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“Vrije” brainstorm</a:t>
            </a:r>
          </a:p>
          <a:p>
            <a:r>
              <a:rPr lang="nl-NL" sz="2400" dirty="0">
                <a:solidFill>
                  <a:prstClr val="black"/>
                </a:solidFill>
                <a:latin typeface="Calibri" panose="020F0502020204030204"/>
              </a:rPr>
              <a:t>&amp; ordenen</a:t>
            </a:r>
            <a:endParaRPr lang="nl-NL" sz="1400" dirty="0"/>
          </a:p>
        </p:txBody>
      </p:sp>
      <p:sp>
        <p:nvSpPr>
          <p:cNvPr id="10" name="Tekstvak 9">
            <a:extLst>
              <a:ext uri="{FF2B5EF4-FFF2-40B4-BE49-F238E27FC236}">
                <a16:creationId xmlns:a16="http://schemas.microsoft.com/office/drawing/2014/main" id="{E6082469-BC71-4B3F-9531-916304ADCE27}"/>
              </a:ext>
            </a:extLst>
          </p:cNvPr>
          <p:cNvSpPr txBox="1"/>
          <p:nvPr/>
        </p:nvSpPr>
        <p:spPr>
          <a:xfrm>
            <a:off x="3803715" y="5691723"/>
            <a:ext cx="1846940" cy="830997"/>
          </a:xfrm>
          <a:prstGeom prst="rect">
            <a:avLst/>
          </a:prstGeom>
          <a:noFill/>
          <a:ln>
            <a:solidFill>
              <a:srgbClr val="0070C0"/>
            </a:solidFill>
          </a:ln>
        </p:spPr>
        <p:txBody>
          <a:bodyPr wrap="square">
            <a:spAutoFit/>
          </a:bodyPr>
          <a:lstStyle/>
          <a:p>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“Gerichte” </a:t>
            </a:r>
          </a:p>
          <a:p>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brainstorm</a:t>
            </a:r>
            <a:endParaRPr lang="nl-NL" sz="1400" dirty="0"/>
          </a:p>
        </p:txBody>
      </p:sp>
      <p:sp>
        <p:nvSpPr>
          <p:cNvPr id="11" name="Tekstvak 10">
            <a:extLst>
              <a:ext uri="{FF2B5EF4-FFF2-40B4-BE49-F238E27FC236}">
                <a16:creationId xmlns:a16="http://schemas.microsoft.com/office/drawing/2014/main" id="{047342C2-E8C8-4B03-AAF6-B9218F15D77E}"/>
              </a:ext>
            </a:extLst>
          </p:cNvPr>
          <p:cNvSpPr txBox="1"/>
          <p:nvPr/>
        </p:nvSpPr>
        <p:spPr>
          <a:xfrm>
            <a:off x="5814878" y="4885260"/>
            <a:ext cx="2080186" cy="830997"/>
          </a:xfrm>
          <a:prstGeom prst="rect">
            <a:avLst/>
          </a:prstGeom>
          <a:noFill/>
          <a:ln>
            <a:solidFill>
              <a:schemeClr val="tx1"/>
            </a:solidFill>
          </a:ln>
        </p:spPr>
        <p:txBody>
          <a:bodyPr wrap="square">
            <a:spAutoFit/>
          </a:bodyPr>
          <a:lstStyle/>
          <a:p>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Vage vragen nader richten</a:t>
            </a:r>
            <a:endParaRPr lang="nl-NL" sz="1400" dirty="0"/>
          </a:p>
        </p:txBody>
      </p:sp>
      <p:sp>
        <p:nvSpPr>
          <p:cNvPr id="3" name="Rechthoek 2">
            <a:extLst>
              <a:ext uri="{FF2B5EF4-FFF2-40B4-BE49-F238E27FC236}">
                <a16:creationId xmlns:a16="http://schemas.microsoft.com/office/drawing/2014/main" id="{C72C0F05-C9AB-4276-ABEC-B54B72A73A76}"/>
              </a:ext>
            </a:extLst>
          </p:cNvPr>
          <p:cNvSpPr/>
          <p:nvPr/>
        </p:nvSpPr>
        <p:spPr>
          <a:xfrm>
            <a:off x="178420" y="4500877"/>
            <a:ext cx="2743200" cy="184416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633F5028-0EFA-444E-8668-812451A5E893}"/>
              </a:ext>
            </a:extLst>
          </p:cNvPr>
          <p:cNvSpPr txBox="1"/>
          <p:nvPr/>
        </p:nvSpPr>
        <p:spPr>
          <a:xfrm>
            <a:off x="7630942" y="5799087"/>
            <a:ext cx="2316011" cy="830997"/>
          </a:xfrm>
          <a:prstGeom prst="rect">
            <a:avLst/>
          </a:prstGeom>
          <a:noFill/>
          <a:ln>
            <a:solidFill>
              <a:schemeClr val="tx1"/>
            </a:solidFill>
          </a:ln>
        </p:spPr>
        <p:txBody>
          <a:bodyPr wrap="square">
            <a:spAutoFit/>
          </a:bodyPr>
          <a:lstStyle/>
          <a:p>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Vervolgvragen stellen</a:t>
            </a:r>
            <a:endParaRPr lang="nl-NL" sz="1400" dirty="0"/>
          </a:p>
        </p:txBody>
      </p:sp>
      <p:sp>
        <p:nvSpPr>
          <p:cNvPr id="12" name="Rechthoek 11">
            <a:extLst>
              <a:ext uri="{FF2B5EF4-FFF2-40B4-BE49-F238E27FC236}">
                <a16:creationId xmlns:a16="http://schemas.microsoft.com/office/drawing/2014/main" id="{4764FBA3-8A4E-44B2-A704-CA0FEA310BE1}"/>
              </a:ext>
            </a:extLst>
          </p:cNvPr>
          <p:cNvSpPr/>
          <p:nvPr/>
        </p:nvSpPr>
        <p:spPr>
          <a:xfrm>
            <a:off x="3803714" y="5685036"/>
            <a:ext cx="1846941" cy="922083"/>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5288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E6070C-567F-A5DE-7F45-A72789668BBA}"/>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Verschillende typen leervragen</a:t>
            </a:r>
          </a:p>
        </p:txBody>
      </p:sp>
      <p:sp>
        <p:nvSpPr>
          <p:cNvPr id="10"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el 6">
            <a:extLst>
              <a:ext uri="{FF2B5EF4-FFF2-40B4-BE49-F238E27FC236}">
                <a16:creationId xmlns:a16="http://schemas.microsoft.com/office/drawing/2014/main" id="{C91ECD66-0E11-A671-4D5F-D12C91F915A7}"/>
              </a:ext>
            </a:extLst>
          </p:cNvPr>
          <p:cNvGraphicFramePr>
            <a:graphicFrameLocks noGrp="1"/>
          </p:cNvGraphicFramePr>
          <p:nvPr>
            <p:extLst>
              <p:ext uri="{D42A27DB-BD31-4B8C-83A1-F6EECF244321}">
                <p14:modId xmlns:p14="http://schemas.microsoft.com/office/powerpoint/2010/main" val="4069578193"/>
              </p:ext>
            </p:extLst>
          </p:nvPr>
        </p:nvGraphicFramePr>
        <p:xfrm>
          <a:off x="749098" y="2084010"/>
          <a:ext cx="10689205" cy="4770650"/>
        </p:xfrm>
        <a:graphic>
          <a:graphicData uri="http://schemas.openxmlformats.org/drawingml/2006/table">
            <a:tbl>
              <a:tblPr firstRow="1" bandRow="1">
                <a:tableStyleId>{21E4AEA4-8DFA-4A89-87EB-49C32662AFE0}</a:tableStyleId>
              </a:tblPr>
              <a:tblGrid>
                <a:gridCol w="2171969">
                  <a:extLst>
                    <a:ext uri="{9D8B030D-6E8A-4147-A177-3AD203B41FA5}">
                      <a16:colId xmlns:a16="http://schemas.microsoft.com/office/drawing/2014/main" val="1664658329"/>
                    </a:ext>
                  </a:extLst>
                </a:gridCol>
                <a:gridCol w="8517236">
                  <a:extLst>
                    <a:ext uri="{9D8B030D-6E8A-4147-A177-3AD203B41FA5}">
                      <a16:colId xmlns:a16="http://schemas.microsoft.com/office/drawing/2014/main" val="432631295"/>
                    </a:ext>
                  </a:extLst>
                </a:gridCol>
              </a:tblGrid>
              <a:tr h="41205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nl-NL" sz="2400"/>
                        <a:t>Type vraag</a:t>
                      </a:r>
                    </a:p>
                  </a:txBody>
                  <a:tcPr marL="76305" marR="76305" marT="38153" marB="38153"/>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nl-NL" sz="2400"/>
                        <a:t>werkwijze</a:t>
                      </a:r>
                    </a:p>
                  </a:txBody>
                  <a:tcPr marL="76305" marR="76305" marT="38153" marB="38153"/>
                </a:tc>
                <a:extLst>
                  <a:ext uri="{0D108BD9-81ED-4DB2-BD59-A6C34878D82A}">
                    <a16:rowId xmlns:a16="http://schemas.microsoft.com/office/drawing/2014/main" val="3354331052"/>
                  </a:ext>
                </a:extLst>
              </a:tr>
              <a:tr h="717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a:t>Vergelijkvraag</a:t>
                      </a:r>
                    </a:p>
                  </a:txBody>
                  <a:tcPr marL="76305" marR="76305" marT="38153" marB="3815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a:t>Het vergelijken van meerdere bronnen met elkaar om overeenkomsten of verschillen te vinden.</a:t>
                      </a:r>
                    </a:p>
                  </a:txBody>
                  <a:tcPr marL="76305" marR="76305" marT="38153" marB="38153"/>
                </a:tc>
                <a:extLst>
                  <a:ext uri="{0D108BD9-81ED-4DB2-BD59-A6C34878D82A}">
                    <a16:rowId xmlns:a16="http://schemas.microsoft.com/office/drawing/2014/main" val="2284281755"/>
                  </a:ext>
                </a:extLst>
              </a:tr>
              <a:tr h="717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a:t>Meetvraag</a:t>
                      </a:r>
                    </a:p>
                  </a:txBody>
                  <a:tcPr marL="76305" marR="76305" marT="38153" marB="3815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dirty="0"/>
                        <a:t>Een vraag waarbij het antwoord is te vinden in de werkelijkheid door iets te tellen of te meten. ‘Hoe ver …?’’  of ‘Hoe lang …?’</a:t>
                      </a:r>
                    </a:p>
                  </a:txBody>
                  <a:tcPr marL="76305" marR="76305" marT="38153" marB="38153"/>
                </a:tc>
                <a:extLst>
                  <a:ext uri="{0D108BD9-81ED-4DB2-BD59-A6C34878D82A}">
                    <a16:rowId xmlns:a16="http://schemas.microsoft.com/office/drawing/2014/main" val="3502501880"/>
                  </a:ext>
                </a:extLst>
              </a:tr>
              <a:tr h="717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a:t>Observatievraag </a:t>
                      </a:r>
                    </a:p>
                  </a:txBody>
                  <a:tcPr marL="76305" marR="76305" marT="38153" marB="3815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Een vraag waarbij het antwoord is te vinden in de werkelijkheid door met één of meerdere zintuigen waar te nemen en te beschrijven.</a:t>
                      </a:r>
                    </a:p>
                  </a:txBody>
                  <a:tcPr marL="76305" marR="76305" marT="38153" marB="38153"/>
                </a:tc>
                <a:extLst>
                  <a:ext uri="{0D108BD9-81ED-4DB2-BD59-A6C34878D82A}">
                    <a16:rowId xmlns:a16="http://schemas.microsoft.com/office/drawing/2014/main" val="2128955045"/>
                  </a:ext>
                </a:extLst>
              </a:tr>
              <a:tr h="102249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dirty="0" err="1"/>
                        <a:t>Meningvraag</a:t>
                      </a:r>
                      <a:endParaRPr lang="nl-NL" sz="2400" dirty="0"/>
                    </a:p>
                  </a:txBody>
                  <a:tcPr marL="76305" marR="76305" marT="38153" marB="38153"/>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nl-NL" sz="2400" dirty="0"/>
                        <a:t>Een vraag waarbij het antwoord een mening is van één of meerdere personen, te onderzoeken bijvoorbeeld door een enquête te houden in je groep zoals ‘wat is de favoriete sport in onze groep?’</a:t>
                      </a:r>
                    </a:p>
                  </a:txBody>
                  <a:tcPr marL="76305" marR="76305" marT="38153" marB="38153"/>
                </a:tc>
                <a:extLst>
                  <a:ext uri="{0D108BD9-81ED-4DB2-BD59-A6C34878D82A}">
                    <a16:rowId xmlns:a16="http://schemas.microsoft.com/office/drawing/2014/main" val="2288880692"/>
                  </a:ext>
                </a:extLst>
              </a:tr>
            </a:tbl>
          </a:graphicData>
        </a:graphic>
      </p:graphicFrame>
    </p:spTree>
    <p:extLst>
      <p:ext uri="{BB962C8B-B14F-4D97-AF65-F5344CB8AC3E}">
        <p14:creationId xmlns:p14="http://schemas.microsoft.com/office/powerpoint/2010/main" val="1462159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F5AD3A94-DDCC-4D68-AC81-452C15125419}"/>
              </a:ext>
            </a:extLst>
          </p:cNvPr>
          <p:cNvSpPr txBox="1"/>
          <p:nvPr/>
        </p:nvSpPr>
        <p:spPr>
          <a:xfrm>
            <a:off x="4644662" y="-21218"/>
            <a:ext cx="3391600" cy="646331"/>
          </a:xfrm>
          <a:prstGeom prst="rect">
            <a:avLst/>
          </a:prstGeom>
          <a:noFill/>
        </p:spPr>
        <p:txBody>
          <a:bodyPr wrap="square" rtlCol="0">
            <a:spAutoFit/>
          </a:bodyPr>
          <a:lstStyle/>
          <a:p>
            <a:pPr>
              <a:defRPr/>
            </a:pPr>
            <a:r>
              <a:rPr lang="nl-NL" sz="3600" dirty="0">
                <a:solidFill>
                  <a:prstClr val="black"/>
                </a:solidFill>
                <a:latin typeface="Calibri"/>
              </a:rPr>
              <a:t>Hoe werkt dat?</a:t>
            </a:r>
          </a:p>
        </p:txBody>
      </p:sp>
      <p:grpSp>
        <p:nvGrpSpPr>
          <p:cNvPr id="11" name="Groep 10">
            <a:extLst>
              <a:ext uri="{FF2B5EF4-FFF2-40B4-BE49-F238E27FC236}">
                <a16:creationId xmlns:a16="http://schemas.microsoft.com/office/drawing/2014/main" id="{46CA39FC-378D-4EEA-B0D1-FD1D104BCBF8}"/>
              </a:ext>
            </a:extLst>
          </p:cNvPr>
          <p:cNvGrpSpPr/>
          <p:nvPr/>
        </p:nvGrpSpPr>
        <p:grpSpPr>
          <a:xfrm>
            <a:off x="587406" y="928460"/>
            <a:ext cx="11017188" cy="5509361"/>
            <a:chOff x="-44280" y="1250704"/>
            <a:chExt cx="9160492" cy="4645180"/>
          </a:xfrm>
        </p:grpSpPr>
        <p:grpSp>
          <p:nvGrpSpPr>
            <p:cNvPr id="68" name="Groep 67">
              <a:extLst>
                <a:ext uri="{FF2B5EF4-FFF2-40B4-BE49-F238E27FC236}">
                  <a16:creationId xmlns:a16="http://schemas.microsoft.com/office/drawing/2014/main" id="{01847913-2C87-477C-8BCD-C42DFA615940}"/>
                </a:ext>
              </a:extLst>
            </p:cNvPr>
            <p:cNvGrpSpPr/>
            <p:nvPr/>
          </p:nvGrpSpPr>
          <p:grpSpPr>
            <a:xfrm>
              <a:off x="-44280" y="1250704"/>
              <a:ext cx="1634859" cy="820533"/>
              <a:chOff x="-881059" y="685000"/>
              <a:chExt cx="1751388" cy="847060"/>
            </a:xfrm>
          </p:grpSpPr>
          <p:grpSp>
            <p:nvGrpSpPr>
              <p:cNvPr id="93" name="Groep 106">
                <a:extLst>
                  <a:ext uri="{FF2B5EF4-FFF2-40B4-BE49-F238E27FC236}">
                    <a16:creationId xmlns:a16="http://schemas.microsoft.com/office/drawing/2014/main" id="{A434446F-774A-4021-9E96-CAD125749F06}"/>
                  </a:ext>
                </a:extLst>
              </p:cNvPr>
              <p:cNvGrpSpPr/>
              <p:nvPr/>
            </p:nvGrpSpPr>
            <p:grpSpPr>
              <a:xfrm>
                <a:off x="-786572" y="685000"/>
                <a:ext cx="1567937" cy="370704"/>
                <a:chOff x="5181245" y="528380"/>
                <a:chExt cx="1621782" cy="377127"/>
              </a:xfrm>
            </p:grpSpPr>
            <p:sp>
              <p:nvSpPr>
                <p:cNvPr id="98" name="Rechthoek 107">
                  <a:extLst>
                    <a:ext uri="{FF2B5EF4-FFF2-40B4-BE49-F238E27FC236}">
                      <a16:creationId xmlns:a16="http://schemas.microsoft.com/office/drawing/2014/main" id="{5F15855D-36B9-4069-91BC-ED9FB729735B}"/>
                    </a:ext>
                  </a:extLst>
                </p:cNvPr>
                <p:cNvSpPr/>
                <p:nvPr/>
              </p:nvSpPr>
              <p:spPr>
                <a:xfrm>
                  <a:off x="5181245" y="528380"/>
                  <a:ext cx="1621782" cy="37712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99" name="Tekstvak 108">
                  <a:extLst>
                    <a:ext uri="{FF2B5EF4-FFF2-40B4-BE49-F238E27FC236}">
                      <a16:creationId xmlns:a16="http://schemas.microsoft.com/office/drawing/2014/main" id="{EB95F9A5-6D14-4742-8260-6B40646FBDBA}"/>
                    </a:ext>
                  </a:extLst>
                </p:cNvPr>
                <p:cNvSpPr txBox="1"/>
                <p:nvPr/>
              </p:nvSpPr>
              <p:spPr>
                <a:xfrm>
                  <a:off x="5496185" y="577057"/>
                  <a:ext cx="1111027" cy="290909"/>
                </a:xfrm>
                <a:prstGeom prst="rect">
                  <a:avLst/>
                </a:prstGeom>
                <a:noFill/>
                <a:ln>
                  <a:noFill/>
                </a:ln>
              </p:spPr>
              <p:txBody>
                <a:bodyPr wrap="square" rtlCol="0">
                  <a:spAutoFit/>
                </a:bodyPr>
                <a:lstStyle/>
                <a:p>
                  <a:pPr algn="ctr">
                    <a:defRPr/>
                  </a:pPr>
                  <a:r>
                    <a:rPr lang="nl-NL" sz="1200" dirty="0">
                      <a:solidFill>
                        <a:prstClr val="white"/>
                      </a:solidFill>
                      <a:latin typeface="Calibri"/>
                    </a:rPr>
                    <a:t>formulering?</a:t>
                  </a:r>
                </a:p>
              </p:txBody>
            </p:sp>
          </p:grpSp>
          <p:grpSp>
            <p:nvGrpSpPr>
              <p:cNvPr id="95" name="Groep 110">
                <a:extLst>
                  <a:ext uri="{FF2B5EF4-FFF2-40B4-BE49-F238E27FC236}">
                    <a16:creationId xmlns:a16="http://schemas.microsoft.com/office/drawing/2014/main" id="{5216B19A-4E48-414E-A7BF-7F5A013FBBA6}"/>
                  </a:ext>
                </a:extLst>
              </p:cNvPr>
              <p:cNvGrpSpPr/>
              <p:nvPr/>
            </p:nvGrpSpPr>
            <p:grpSpPr>
              <a:xfrm>
                <a:off x="-881059" y="1161356"/>
                <a:ext cx="1751388" cy="370704"/>
                <a:chOff x="5608040" y="491253"/>
                <a:chExt cx="1002115" cy="377127"/>
              </a:xfrm>
            </p:grpSpPr>
            <p:sp>
              <p:nvSpPr>
                <p:cNvPr id="96" name="Rechthoek 111">
                  <a:extLst>
                    <a:ext uri="{FF2B5EF4-FFF2-40B4-BE49-F238E27FC236}">
                      <a16:creationId xmlns:a16="http://schemas.microsoft.com/office/drawing/2014/main" id="{727F7C99-5B9C-4112-9F45-63429CA25EF9}"/>
                    </a:ext>
                  </a:extLst>
                </p:cNvPr>
                <p:cNvSpPr/>
                <p:nvPr/>
              </p:nvSpPr>
              <p:spPr>
                <a:xfrm>
                  <a:off x="5662104" y="491253"/>
                  <a:ext cx="897148" cy="377127"/>
                </a:xfrm>
                <a:prstGeom prst="rect">
                  <a:avLst/>
                </a:prstGeom>
                <a:solidFill>
                  <a:srgbClr val="65C8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97" name="Tekstvak 112">
                  <a:extLst>
                    <a:ext uri="{FF2B5EF4-FFF2-40B4-BE49-F238E27FC236}">
                      <a16:creationId xmlns:a16="http://schemas.microsoft.com/office/drawing/2014/main" id="{1AC37192-474C-4DE0-B870-C12C6215BF6A}"/>
                    </a:ext>
                  </a:extLst>
                </p:cNvPr>
                <p:cNvSpPr txBox="1"/>
                <p:nvPr/>
              </p:nvSpPr>
              <p:spPr>
                <a:xfrm>
                  <a:off x="5608040" y="511039"/>
                  <a:ext cx="1002115" cy="290909"/>
                </a:xfrm>
                <a:prstGeom prst="rect">
                  <a:avLst/>
                </a:prstGeom>
                <a:noFill/>
                <a:ln>
                  <a:noFill/>
                </a:ln>
              </p:spPr>
              <p:txBody>
                <a:bodyPr wrap="square" rtlCol="0">
                  <a:spAutoFit/>
                </a:bodyPr>
                <a:lstStyle/>
                <a:p>
                  <a:pPr algn="ctr">
                    <a:defRPr/>
                  </a:pPr>
                  <a:r>
                    <a:rPr lang="nl-NL" sz="1200" dirty="0">
                      <a:solidFill>
                        <a:prstClr val="white"/>
                      </a:solidFill>
                      <a:latin typeface="Calibri"/>
                    </a:rPr>
                    <a:t>onderzoeksmethode?</a:t>
                  </a:r>
                </a:p>
              </p:txBody>
            </p:sp>
          </p:grpSp>
        </p:grpSp>
        <p:sp>
          <p:nvSpPr>
            <p:cNvPr id="59" name="Zon 58">
              <a:extLst>
                <a:ext uri="{FF2B5EF4-FFF2-40B4-BE49-F238E27FC236}">
                  <a16:creationId xmlns:a16="http://schemas.microsoft.com/office/drawing/2014/main" id="{BC840919-51D3-4D0F-ACC7-AF27537E1F79}"/>
                </a:ext>
              </a:extLst>
            </p:cNvPr>
            <p:cNvSpPr/>
            <p:nvPr/>
          </p:nvSpPr>
          <p:spPr>
            <a:xfrm>
              <a:off x="3482276" y="2928461"/>
              <a:ext cx="2122123" cy="1454455"/>
            </a:xfrm>
            <a:prstGeom prst="sun">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1400" b="1" dirty="0">
                  <a:solidFill>
                    <a:prstClr val="white"/>
                  </a:solidFill>
                  <a:latin typeface="Calibri"/>
                </a:rPr>
                <a:t>Strand</a:t>
              </a:r>
            </a:p>
            <a:p>
              <a:pPr algn="ctr">
                <a:defRPr/>
              </a:pPr>
              <a:r>
                <a:rPr lang="nl-NL" sz="1400" b="1" dirty="0">
                  <a:solidFill>
                    <a:prstClr val="white"/>
                  </a:solidFill>
                  <a:latin typeface="Calibri"/>
                </a:rPr>
                <a:t>beest</a:t>
              </a:r>
            </a:p>
          </p:txBody>
        </p:sp>
        <p:sp>
          <p:nvSpPr>
            <p:cNvPr id="60" name="6-puntige ster 27">
              <a:extLst>
                <a:ext uri="{FF2B5EF4-FFF2-40B4-BE49-F238E27FC236}">
                  <a16:creationId xmlns:a16="http://schemas.microsoft.com/office/drawing/2014/main" id="{5A75C022-D649-4170-AB96-06B40270536E}"/>
                </a:ext>
              </a:extLst>
            </p:cNvPr>
            <p:cNvSpPr/>
            <p:nvPr/>
          </p:nvSpPr>
          <p:spPr>
            <a:xfrm>
              <a:off x="2736771" y="2301948"/>
              <a:ext cx="1091838" cy="1118659"/>
            </a:xfrm>
            <a:prstGeom prst="star6">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1400" dirty="0">
                  <a:solidFill>
                    <a:prstClr val="white"/>
                  </a:solidFill>
                  <a:latin typeface="Calibri"/>
                </a:rPr>
                <a:t>vraag-variant D</a:t>
              </a:r>
            </a:p>
          </p:txBody>
        </p:sp>
        <p:sp>
          <p:nvSpPr>
            <p:cNvPr id="61" name="6-puntige ster 27">
              <a:extLst>
                <a:ext uri="{FF2B5EF4-FFF2-40B4-BE49-F238E27FC236}">
                  <a16:creationId xmlns:a16="http://schemas.microsoft.com/office/drawing/2014/main" id="{D194CBBA-4798-4042-82CB-EFC633263947}"/>
                </a:ext>
              </a:extLst>
            </p:cNvPr>
            <p:cNvSpPr/>
            <p:nvPr/>
          </p:nvSpPr>
          <p:spPr>
            <a:xfrm>
              <a:off x="2788419" y="3823585"/>
              <a:ext cx="1067233" cy="1118661"/>
            </a:xfrm>
            <a:prstGeom prst="star6">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1400" dirty="0">
                  <a:solidFill>
                    <a:prstClr val="white"/>
                  </a:solidFill>
                  <a:latin typeface="Calibri"/>
                </a:rPr>
                <a:t>vraag-variant C</a:t>
              </a:r>
            </a:p>
          </p:txBody>
        </p:sp>
        <p:sp>
          <p:nvSpPr>
            <p:cNvPr id="62" name="6-puntige ster 27">
              <a:extLst>
                <a:ext uri="{FF2B5EF4-FFF2-40B4-BE49-F238E27FC236}">
                  <a16:creationId xmlns:a16="http://schemas.microsoft.com/office/drawing/2014/main" id="{C7716EDA-2986-4712-9A7A-1E846AC2B5B0}"/>
                </a:ext>
              </a:extLst>
            </p:cNvPr>
            <p:cNvSpPr/>
            <p:nvPr/>
          </p:nvSpPr>
          <p:spPr>
            <a:xfrm>
              <a:off x="5266779" y="2298292"/>
              <a:ext cx="1067233" cy="1118659"/>
            </a:xfrm>
            <a:prstGeom prst="star6">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1400" dirty="0">
                  <a:solidFill>
                    <a:prstClr val="white"/>
                  </a:solidFill>
                  <a:latin typeface="Calibri"/>
                </a:rPr>
                <a:t>vraag-variant A</a:t>
              </a:r>
            </a:p>
          </p:txBody>
        </p:sp>
        <p:sp>
          <p:nvSpPr>
            <p:cNvPr id="63" name="6-puntige ster 27">
              <a:extLst>
                <a:ext uri="{FF2B5EF4-FFF2-40B4-BE49-F238E27FC236}">
                  <a16:creationId xmlns:a16="http://schemas.microsoft.com/office/drawing/2014/main" id="{A73EE43C-C40A-4CA6-9454-4D55CBD6AFAA}"/>
                </a:ext>
              </a:extLst>
            </p:cNvPr>
            <p:cNvSpPr/>
            <p:nvPr/>
          </p:nvSpPr>
          <p:spPr>
            <a:xfrm>
              <a:off x="5191605" y="3844503"/>
              <a:ext cx="1067233" cy="1118660"/>
            </a:xfrm>
            <a:prstGeom prst="star6">
              <a:avLst/>
            </a:prstGeom>
            <a:solidFill>
              <a:srgbClr val="7030A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1400" dirty="0">
                  <a:solidFill>
                    <a:prstClr val="white"/>
                  </a:solidFill>
                  <a:latin typeface="Calibri"/>
                </a:rPr>
                <a:t>vraag-variant B</a:t>
              </a:r>
            </a:p>
          </p:txBody>
        </p:sp>
        <p:grpSp>
          <p:nvGrpSpPr>
            <p:cNvPr id="64" name="Groep 90">
              <a:extLst>
                <a:ext uri="{FF2B5EF4-FFF2-40B4-BE49-F238E27FC236}">
                  <a16:creationId xmlns:a16="http://schemas.microsoft.com/office/drawing/2014/main" id="{DF2340DF-AA71-4B38-AC89-ED6747DE0654}"/>
                </a:ext>
              </a:extLst>
            </p:cNvPr>
            <p:cNvGrpSpPr/>
            <p:nvPr/>
          </p:nvGrpSpPr>
          <p:grpSpPr>
            <a:xfrm>
              <a:off x="6140347" y="4568475"/>
              <a:ext cx="1383077" cy="892833"/>
              <a:chOff x="5301083" y="835960"/>
              <a:chExt cx="708800" cy="378980"/>
            </a:xfrm>
          </p:grpSpPr>
          <p:sp>
            <p:nvSpPr>
              <p:cNvPr id="106" name="Ovaal 91">
                <a:extLst>
                  <a:ext uri="{FF2B5EF4-FFF2-40B4-BE49-F238E27FC236}">
                    <a16:creationId xmlns:a16="http://schemas.microsoft.com/office/drawing/2014/main" id="{129CFB7D-F251-4505-B26D-33AF17EDEBC1}"/>
                  </a:ext>
                </a:extLst>
              </p:cNvPr>
              <p:cNvSpPr/>
              <p:nvPr/>
            </p:nvSpPr>
            <p:spPr>
              <a:xfrm>
                <a:off x="5301083" y="835960"/>
                <a:ext cx="698252" cy="378980"/>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07" name="Tekstvak 92">
                <a:extLst>
                  <a:ext uri="{FF2B5EF4-FFF2-40B4-BE49-F238E27FC236}">
                    <a16:creationId xmlns:a16="http://schemas.microsoft.com/office/drawing/2014/main" id="{8E6FF541-8691-41A5-B96B-20F000BDD86A}"/>
                  </a:ext>
                </a:extLst>
              </p:cNvPr>
              <p:cNvSpPr txBox="1"/>
              <p:nvPr/>
            </p:nvSpPr>
            <p:spPr>
              <a:xfrm>
                <a:off x="5311631" y="900023"/>
                <a:ext cx="698252" cy="231314"/>
              </a:xfrm>
              <a:prstGeom prst="rect">
                <a:avLst/>
              </a:prstGeom>
              <a:noFill/>
              <a:ln>
                <a:noFill/>
              </a:ln>
            </p:spPr>
            <p:txBody>
              <a:bodyPr wrap="square" rtlCol="0">
                <a:spAutoFit/>
              </a:bodyPr>
              <a:lstStyle/>
              <a:p>
                <a:pPr algn="ctr">
                  <a:defRPr/>
                </a:pPr>
                <a:r>
                  <a:rPr lang="nl-NL" dirty="0" err="1">
                    <a:solidFill>
                      <a:prstClr val="white"/>
                    </a:solidFill>
                    <a:latin typeface="Calibri"/>
                  </a:rPr>
                  <a:t>Vergelijkings</a:t>
                </a:r>
                <a:endParaRPr lang="nl-NL" dirty="0">
                  <a:solidFill>
                    <a:prstClr val="white"/>
                  </a:solidFill>
                  <a:latin typeface="Calibri"/>
                </a:endParaRPr>
              </a:p>
              <a:p>
                <a:pPr algn="ctr">
                  <a:defRPr/>
                </a:pPr>
                <a:r>
                  <a:rPr lang="nl-NL" dirty="0">
                    <a:solidFill>
                      <a:prstClr val="white"/>
                    </a:solidFill>
                    <a:latin typeface="Calibri"/>
                  </a:rPr>
                  <a:t>vragen</a:t>
                </a:r>
              </a:p>
            </p:txBody>
          </p:sp>
        </p:grpSp>
        <p:grpSp>
          <p:nvGrpSpPr>
            <p:cNvPr id="65" name="Groep 100">
              <a:extLst>
                <a:ext uri="{FF2B5EF4-FFF2-40B4-BE49-F238E27FC236}">
                  <a16:creationId xmlns:a16="http://schemas.microsoft.com/office/drawing/2014/main" id="{511AA0E6-4E58-4ACC-82CE-244299C227C5}"/>
                </a:ext>
              </a:extLst>
            </p:cNvPr>
            <p:cNvGrpSpPr/>
            <p:nvPr/>
          </p:nvGrpSpPr>
          <p:grpSpPr>
            <a:xfrm>
              <a:off x="1631197" y="1759079"/>
              <a:ext cx="1317922" cy="909481"/>
              <a:chOff x="5796704" y="1047912"/>
              <a:chExt cx="675410" cy="386046"/>
            </a:xfrm>
          </p:grpSpPr>
          <p:sp>
            <p:nvSpPr>
              <p:cNvPr id="104" name="Ovaal 101">
                <a:extLst>
                  <a:ext uri="{FF2B5EF4-FFF2-40B4-BE49-F238E27FC236}">
                    <a16:creationId xmlns:a16="http://schemas.microsoft.com/office/drawing/2014/main" id="{74E2F7B5-29EF-4EAB-BAC8-5FB3C0D189C0}"/>
                  </a:ext>
                </a:extLst>
              </p:cNvPr>
              <p:cNvSpPr/>
              <p:nvPr/>
            </p:nvSpPr>
            <p:spPr>
              <a:xfrm>
                <a:off x="5796704" y="1047912"/>
                <a:ext cx="675410" cy="386046"/>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05" name="Tekstvak 102">
                <a:extLst>
                  <a:ext uri="{FF2B5EF4-FFF2-40B4-BE49-F238E27FC236}">
                    <a16:creationId xmlns:a16="http://schemas.microsoft.com/office/drawing/2014/main" id="{DC61D8FB-7681-4825-A2B9-B4CDA9F9D342}"/>
                  </a:ext>
                </a:extLst>
              </p:cNvPr>
              <p:cNvSpPr txBox="1"/>
              <p:nvPr/>
            </p:nvSpPr>
            <p:spPr>
              <a:xfrm>
                <a:off x="5893142" y="1091842"/>
                <a:ext cx="517610" cy="231314"/>
              </a:xfrm>
              <a:prstGeom prst="rect">
                <a:avLst/>
              </a:prstGeom>
              <a:noFill/>
              <a:ln>
                <a:noFill/>
              </a:ln>
            </p:spPr>
            <p:txBody>
              <a:bodyPr wrap="square" rtlCol="0">
                <a:spAutoFit/>
              </a:bodyPr>
              <a:lstStyle/>
              <a:p>
                <a:pPr algn="ctr">
                  <a:defRPr/>
                </a:pPr>
                <a:r>
                  <a:rPr lang="nl-NL" dirty="0" err="1">
                    <a:solidFill>
                      <a:prstClr val="white"/>
                    </a:solidFill>
                    <a:latin typeface="Calibri"/>
                  </a:rPr>
                  <a:t>Menings</a:t>
                </a:r>
                <a:endParaRPr lang="nl-NL" dirty="0">
                  <a:solidFill>
                    <a:prstClr val="white"/>
                  </a:solidFill>
                  <a:latin typeface="Calibri"/>
                </a:endParaRPr>
              </a:p>
              <a:p>
                <a:pPr algn="ctr">
                  <a:defRPr/>
                </a:pPr>
                <a:r>
                  <a:rPr lang="nl-NL" dirty="0">
                    <a:solidFill>
                      <a:prstClr val="white"/>
                    </a:solidFill>
                    <a:latin typeface="Calibri"/>
                  </a:rPr>
                  <a:t>vragen</a:t>
                </a:r>
              </a:p>
            </p:txBody>
          </p:sp>
        </p:grpSp>
        <p:grpSp>
          <p:nvGrpSpPr>
            <p:cNvPr id="66" name="Groep 103">
              <a:extLst>
                <a:ext uri="{FF2B5EF4-FFF2-40B4-BE49-F238E27FC236}">
                  <a16:creationId xmlns:a16="http://schemas.microsoft.com/office/drawing/2014/main" id="{86D3208F-1F46-4017-A224-5D8CA8801F76}"/>
                </a:ext>
              </a:extLst>
            </p:cNvPr>
            <p:cNvGrpSpPr/>
            <p:nvPr/>
          </p:nvGrpSpPr>
          <p:grpSpPr>
            <a:xfrm>
              <a:off x="1590101" y="4505409"/>
              <a:ext cx="1286584" cy="909483"/>
              <a:chOff x="5770589" y="756131"/>
              <a:chExt cx="659349" cy="386047"/>
            </a:xfrm>
          </p:grpSpPr>
          <p:sp>
            <p:nvSpPr>
              <p:cNvPr id="102" name="Ovaal 104">
                <a:extLst>
                  <a:ext uri="{FF2B5EF4-FFF2-40B4-BE49-F238E27FC236}">
                    <a16:creationId xmlns:a16="http://schemas.microsoft.com/office/drawing/2014/main" id="{F3E03877-619D-4796-867A-6448C6801B5B}"/>
                  </a:ext>
                </a:extLst>
              </p:cNvPr>
              <p:cNvSpPr/>
              <p:nvPr/>
            </p:nvSpPr>
            <p:spPr>
              <a:xfrm>
                <a:off x="5788511" y="756131"/>
                <a:ext cx="623505" cy="38604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03" name="Tekstvak 105">
                <a:extLst>
                  <a:ext uri="{FF2B5EF4-FFF2-40B4-BE49-F238E27FC236}">
                    <a16:creationId xmlns:a16="http://schemas.microsoft.com/office/drawing/2014/main" id="{94E559AC-BE1A-45FF-B32B-665031077B88}"/>
                  </a:ext>
                </a:extLst>
              </p:cNvPr>
              <p:cNvSpPr txBox="1"/>
              <p:nvPr/>
            </p:nvSpPr>
            <p:spPr>
              <a:xfrm>
                <a:off x="5770589" y="812823"/>
                <a:ext cx="659349" cy="231314"/>
              </a:xfrm>
              <a:prstGeom prst="rect">
                <a:avLst/>
              </a:prstGeom>
              <a:noFill/>
              <a:ln>
                <a:noFill/>
              </a:ln>
            </p:spPr>
            <p:txBody>
              <a:bodyPr wrap="square" rtlCol="0">
                <a:spAutoFit/>
              </a:bodyPr>
              <a:lstStyle/>
              <a:p>
                <a:pPr algn="ctr">
                  <a:defRPr/>
                </a:pPr>
                <a:r>
                  <a:rPr lang="nl-NL" dirty="0" err="1">
                    <a:solidFill>
                      <a:prstClr val="white"/>
                    </a:solidFill>
                    <a:latin typeface="Calibri"/>
                  </a:rPr>
                  <a:t>Verklarings</a:t>
                </a:r>
                <a:endParaRPr lang="nl-NL" dirty="0">
                  <a:solidFill>
                    <a:prstClr val="white"/>
                  </a:solidFill>
                  <a:latin typeface="Calibri"/>
                </a:endParaRPr>
              </a:p>
              <a:p>
                <a:pPr algn="ctr">
                  <a:defRPr/>
                </a:pPr>
                <a:r>
                  <a:rPr lang="nl-NL" dirty="0">
                    <a:solidFill>
                      <a:prstClr val="white"/>
                    </a:solidFill>
                    <a:latin typeface="Calibri"/>
                  </a:rPr>
                  <a:t>vragen</a:t>
                </a:r>
              </a:p>
            </p:txBody>
          </p:sp>
        </p:grpSp>
        <p:grpSp>
          <p:nvGrpSpPr>
            <p:cNvPr id="67" name="Groep 37">
              <a:extLst>
                <a:ext uri="{FF2B5EF4-FFF2-40B4-BE49-F238E27FC236}">
                  <a16:creationId xmlns:a16="http://schemas.microsoft.com/office/drawing/2014/main" id="{2D6D00EB-CF54-4CB6-9A75-872809287FE2}"/>
                </a:ext>
              </a:extLst>
            </p:cNvPr>
            <p:cNvGrpSpPr/>
            <p:nvPr/>
          </p:nvGrpSpPr>
          <p:grpSpPr>
            <a:xfrm>
              <a:off x="6077944" y="1687769"/>
              <a:ext cx="1431145" cy="970709"/>
              <a:chOff x="5318784" y="1028945"/>
              <a:chExt cx="733434" cy="412036"/>
            </a:xfrm>
          </p:grpSpPr>
          <p:sp>
            <p:nvSpPr>
              <p:cNvPr id="100" name="Ovaal 38">
                <a:extLst>
                  <a:ext uri="{FF2B5EF4-FFF2-40B4-BE49-F238E27FC236}">
                    <a16:creationId xmlns:a16="http://schemas.microsoft.com/office/drawing/2014/main" id="{8DC47F0F-14B5-4DDC-A92C-87003281BFE3}"/>
                  </a:ext>
                </a:extLst>
              </p:cNvPr>
              <p:cNvSpPr/>
              <p:nvPr/>
            </p:nvSpPr>
            <p:spPr>
              <a:xfrm>
                <a:off x="5339751" y="1028945"/>
                <a:ext cx="698252" cy="412036"/>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01" name="Tekstvak 39">
                <a:extLst>
                  <a:ext uri="{FF2B5EF4-FFF2-40B4-BE49-F238E27FC236}">
                    <a16:creationId xmlns:a16="http://schemas.microsoft.com/office/drawing/2014/main" id="{3FCFE4F1-714F-446D-A3C4-C81DF34B5971}"/>
                  </a:ext>
                </a:extLst>
              </p:cNvPr>
              <p:cNvSpPr txBox="1"/>
              <p:nvPr/>
            </p:nvSpPr>
            <p:spPr>
              <a:xfrm>
                <a:off x="5318784" y="1117707"/>
                <a:ext cx="733434" cy="231314"/>
              </a:xfrm>
              <a:prstGeom prst="rect">
                <a:avLst/>
              </a:prstGeom>
              <a:noFill/>
              <a:ln>
                <a:noFill/>
              </a:ln>
            </p:spPr>
            <p:txBody>
              <a:bodyPr wrap="square" rtlCol="0">
                <a:spAutoFit/>
              </a:bodyPr>
              <a:lstStyle/>
              <a:p>
                <a:pPr algn="ctr">
                  <a:defRPr/>
                </a:pPr>
                <a:r>
                  <a:rPr lang="nl-NL" dirty="0" err="1">
                    <a:solidFill>
                      <a:prstClr val="white"/>
                    </a:solidFill>
                    <a:latin typeface="Calibri"/>
                  </a:rPr>
                  <a:t>Waarnemings</a:t>
                </a:r>
                <a:endParaRPr lang="nl-NL" dirty="0">
                  <a:solidFill>
                    <a:prstClr val="white"/>
                  </a:solidFill>
                  <a:latin typeface="Calibri"/>
                </a:endParaRPr>
              </a:p>
              <a:p>
                <a:pPr algn="ctr">
                  <a:defRPr/>
                </a:pPr>
                <a:r>
                  <a:rPr lang="nl-NL" dirty="0">
                    <a:solidFill>
                      <a:prstClr val="white"/>
                    </a:solidFill>
                    <a:latin typeface="Calibri"/>
                  </a:rPr>
                  <a:t>vragen</a:t>
                </a:r>
              </a:p>
            </p:txBody>
          </p:sp>
        </p:grpSp>
        <p:grpSp>
          <p:nvGrpSpPr>
            <p:cNvPr id="69" name="Groep 68">
              <a:extLst>
                <a:ext uri="{FF2B5EF4-FFF2-40B4-BE49-F238E27FC236}">
                  <a16:creationId xmlns:a16="http://schemas.microsoft.com/office/drawing/2014/main" id="{960C6F0D-7075-481A-AED2-285EBB7DC1FC}"/>
                </a:ext>
              </a:extLst>
            </p:cNvPr>
            <p:cNvGrpSpPr/>
            <p:nvPr/>
          </p:nvGrpSpPr>
          <p:grpSpPr>
            <a:xfrm>
              <a:off x="27788" y="4568475"/>
              <a:ext cx="1634859" cy="820533"/>
              <a:chOff x="-881059" y="685000"/>
              <a:chExt cx="1751388" cy="847060"/>
            </a:xfrm>
          </p:grpSpPr>
          <p:grpSp>
            <p:nvGrpSpPr>
              <p:cNvPr id="86" name="Groep 106">
                <a:extLst>
                  <a:ext uri="{FF2B5EF4-FFF2-40B4-BE49-F238E27FC236}">
                    <a16:creationId xmlns:a16="http://schemas.microsoft.com/office/drawing/2014/main" id="{78C1C7D7-F60B-4B7C-916D-0371A4BBEBE7}"/>
                  </a:ext>
                </a:extLst>
              </p:cNvPr>
              <p:cNvGrpSpPr/>
              <p:nvPr/>
            </p:nvGrpSpPr>
            <p:grpSpPr>
              <a:xfrm>
                <a:off x="-786572" y="685000"/>
                <a:ext cx="1567937" cy="370704"/>
                <a:chOff x="5181245" y="528380"/>
                <a:chExt cx="1621782" cy="377127"/>
              </a:xfrm>
            </p:grpSpPr>
            <p:sp>
              <p:nvSpPr>
                <p:cNvPr id="91" name="Rechthoek 107">
                  <a:extLst>
                    <a:ext uri="{FF2B5EF4-FFF2-40B4-BE49-F238E27FC236}">
                      <a16:creationId xmlns:a16="http://schemas.microsoft.com/office/drawing/2014/main" id="{AC788718-8E27-4285-983D-650367E1006E}"/>
                    </a:ext>
                  </a:extLst>
                </p:cNvPr>
                <p:cNvSpPr/>
                <p:nvPr/>
              </p:nvSpPr>
              <p:spPr>
                <a:xfrm>
                  <a:off x="5181245" y="528380"/>
                  <a:ext cx="1621782" cy="37712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92" name="Tekstvak 108">
                  <a:extLst>
                    <a:ext uri="{FF2B5EF4-FFF2-40B4-BE49-F238E27FC236}">
                      <a16:creationId xmlns:a16="http://schemas.microsoft.com/office/drawing/2014/main" id="{781B63D6-3B1A-4007-809B-1E3FCFEC6F69}"/>
                    </a:ext>
                  </a:extLst>
                </p:cNvPr>
                <p:cNvSpPr txBox="1"/>
                <p:nvPr/>
              </p:nvSpPr>
              <p:spPr>
                <a:xfrm>
                  <a:off x="5496185" y="577057"/>
                  <a:ext cx="1111027" cy="290909"/>
                </a:xfrm>
                <a:prstGeom prst="rect">
                  <a:avLst/>
                </a:prstGeom>
                <a:noFill/>
                <a:ln>
                  <a:noFill/>
                </a:ln>
              </p:spPr>
              <p:txBody>
                <a:bodyPr wrap="square" rtlCol="0">
                  <a:spAutoFit/>
                </a:bodyPr>
                <a:lstStyle/>
                <a:p>
                  <a:pPr algn="ctr">
                    <a:defRPr/>
                  </a:pPr>
                  <a:r>
                    <a:rPr lang="nl-NL" sz="1200" dirty="0">
                      <a:solidFill>
                        <a:prstClr val="white"/>
                      </a:solidFill>
                      <a:latin typeface="Calibri"/>
                    </a:rPr>
                    <a:t>formulering?</a:t>
                  </a:r>
                </a:p>
              </p:txBody>
            </p:sp>
          </p:grpSp>
          <p:grpSp>
            <p:nvGrpSpPr>
              <p:cNvPr id="88" name="Groep 110">
                <a:extLst>
                  <a:ext uri="{FF2B5EF4-FFF2-40B4-BE49-F238E27FC236}">
                    <a16:creationId xmlns:a16="http://schemas.microsoft.com/office/drawing/2014/main" id="{8604F5DD-3390-49CB-9FE4-87BE55F0F54F}"/>
                  </a:ext>
                </a:extLst>
              </p:cNvPr>
              <p:cNvGrpSpPr/>
              <p:nvPr/>
            </p:nvGrpSpPr>
            <p:grpSpPr>
              <a:xfrm>
                <a:off x="-881059" y="1161356"/>
                <a:ext cx="1751388" cy="370704"/>
                <a:chOff x="5608040" y="491253"/>
                <a:chExt cx="1002115" cy="377127"/>
              </a:xfrm>
            </p:grpSpPr>
            <p:sp>
              <p:nvSpPr>
                <p:cNvPr id="89" name="Rechthoek 111">
                  <a:extLst>
                    <a:ext uri="{FF2B5EF4-FFF2-40B4-BE49-F238E27FC236}">
                      <a16:creationId xmlns:a16="http://schemas.microsoft.com/office/drawing/2014/main" id="{8017D3B6-02FA-4A9C-AE9A-131076C9D4FB}"/>
                    </a:ext>
                  </a:extLst>
                </p:cNvPr>
                <p:cNvSpPr/>
                <p:nvPr/>
              </p:nvSpPr>
              <p:spPr>
                <a:xfrm>
                  <a:off x="5662104" y="491253"/>
                  <a:ext cx="897148" cy="377127"/>
                </a:xfrm>
                <a:prstGeom prst="rect">
                  <a:avLst/>
                </a:prstGeom>
                <a:solidFill>
                  <a:srgbClr val="65C8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90" name="Tekstvak 112">
                  <a:extLst>
                    <a:ext uri="{FF2B5EF4-FFF2-40B4-BE49-F238E27FC236}">
                      <a16:creationId xmlns:a16="http://schemas.microsoft.com/office/drawing/2014/main" id="{63F933BC-01FC-4878-9181-2647E3CACA6B}"/>
                    </a:ext>
                  </a:extLst>
                </p:cNvPr>
                <p:cNvSpPr txBox="1"/>
                <p:nvPr/>
              </p:nvSpPr>
              <p:spPr>
                <a:xfrm>
                  <a:off x="5608040" y="511039"/>
                  <a:ext cx="1002115" cy="290909"/>
                </a:xfrm>
                <a:prstGeom prst="rect">
                  <a:avLst/>
                </a:prstGeom>
                <a:noFill/>
                <a:ln>
                  <a:noFill/>
                </a:ln>
              </p:spPr>
              <p:txBody>
                <a:bodyPr wrap="square" rtlCol="0">
                  <a:spAutoFit/>
                </a:bodyPr>
                <a:lstStyle/>
                <a:p>
                  <a:pPr algn="ctr">
                    <a:defRPr/>
                  </a:pPr>
                  <a:r>
                    <a:rPr lang="nl-NL" sz="1200" dirty="0">
                      <a:solidFill>
                        <a:prstClr val="white"/>
                      </a:solidFill>
                      <a:latin typeface="Calibri"/>
                    </a:rPr>
                    <a:t>onderzoeksmethode?</a:t>
                  </a:r>
                </a:p>
              </p:txBody>
            </p:sp>
          </p:grpSp>
        </p:grpSp>
        <p:grpSp>
          <p:nvGrpSpPr>
            <p:cNvPr id="70" name="Groep 69">
              <a:extLst>
                <a:ext uri="{FF2B5EF4-FFF2-40B4-BE49-F238E27FC236}">
                  <a16:creationId xmlns:a16="http://schemas.microsoft.com/office/drawing/2014/main" id="{0C5EDD53-8434-416E-81D8-2C1E161EC068}"/>
                </a:ext>
              </a:extLst>
            </p:cNvPr>
            <p:cNvGrpSpPr/>
            <p:nvPr/>
          </p:nvGrpSpPr>
          <p:grpSpPr>
            <a:xfrm>
              <a:off x="7481353" y="1297054"/>
              <a:ext cx="1634859" cy="820533"/>
              <a:chOff x="-881059" y="685000"/>
              <a:chExt cx="1751388" cy="847060"/>
            </a:xfrm>
          </p:grpSpPr>
          <p:grpSp>
            <p:nvGrpSpPr>
              <p:cNvPr id="79" name="Groep 106">
                <a:extLst>
                  <a:ext uri="{FF2B5EF4-FFF2-40B4-BE49-F238E27FC236}">
                    <a16:creationId xmlns:a16="http://schemas.microsoft.com/office/drawing/2014/main" id="{08990C60-BAAF-4700-BAC4-2FB292878BD8}"/>
                  </a:ext>
                </a:extLst>
              </p:cNvPr>
              <p:cNvGrpSpPr/>
              <p:nvPr/>
            </p:nvGrpSpPr>
            <p:grpSpPr>
              <a:xfrm>
                <a:off x="-786572" y="685000"/>
                <a:ext cx="1567937" cy="370704"/>
                <a:chOff x="5181245" y="528380"/>
                <a:chExt cx="1621782" cy="377127"/>
              </a:xfrm>
            </p:grpSpPr>
            <p:sp>
              <p:nvSpPr>
                <p:cNvPr id="84" name="Rechthoek 107">
                  <a:extLst>
                    <a:ext uri="{FF2B5EF4-FFF2-40B4-BE49-F238E27FC236}">
                      <a16:creationId xmlns:a16="http://schemas.microsoft.com/office/drawing/2014/main" id="{E4093DF7-CD66-4810-90EA-2BA5AD0B6A2A}"/>
                    </a:ext>
                  </a:extLst>
                </p:cNvPr>
                <p:cNvSpPr/>
                <p:nvPr/>
              </p:nvSpPr>
              <p:spPr>
                <a:xfrm>
                  <a:off x="5181245" y="528380"/>
                  <a:ext cx="1621782" cy="37712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85" name="Tekstvak 108">
                  <a:extLst>
                    <a:ext uri="{FF2B5EF4-FFF2-40B4-BE49-F238E27FC236}">
                      <a16:creationId xmlns:a16="http://schemas.microsoft.com/office/drawing/2014/main" id="{85A2684E-47B6-460E-8F85-8A6ED0A07107}"/>
                    </a:ext>
                  </a:extLst>
                </p:cNvPr>
                <p:cNvSpPr txBox="1"/>
                <p:nvPr/>
              </p:nvSpPr>
              <p:spPr>
                <a:xfrm>
                  <a:off x="5496185" y="577057"/>
                  <a:ext cx="1111027" cy="290909"/>
                </a:xfrm>
                <a:prstGeom prst="rect">
                  <a:avLst/>
                </a:prstGeom>
                <a:noFill/>
                <a:ln>
                  <a:noFill/>
                </a:ln>
              </p:spPr>
              <p:txBody>
                <a:bodyPr wrap="square" rtlCol="0">
                  <a:spAutoFit/>
                </a:bodyPr>
                <a:lstStyle/>
                <a:p>
                  <a:pPr algn="ctr">
                    <a:defRPr/>
                  </a:pPr>
                  <a:r>
                    <a:rPr lang="nl-NL" sz="1200" dirty="0">
                      <a:solidFill>
                        <a:prstClr val="white"/>
                      </a:solidFill>
                      <a:latin typeface="Calibri"/>
                    </a:rPr>
                    <a:t>formulering?</a:t>
                  </a:r>
                </a:p>
              </p:txBody>
            </p:sp>
          </p:grpSp>
          <p:grpSp>
            <p:nvGrpSpPr>
              <p:cNvPr id="81" name="Groep 110">
                <a:extLst>
                  <a:ext uri="{FF2B5EF4-FFF2-40B4-BE49-F238E27FC236}">
                    <a16:creationId xmlns:a16="http://schemas.microsoft.com/office/drawing/2014/main" id="{7E407A7B-1DD1-44BA-B9BC-5D27B5AF9815}"/>
                  </a:ext>
                </a:extLst>
              </p:cNvPr>
              <p:cNvGrpSpPr/>
              <p:nvPr/>
            </p:nvGrpSpPr>
            <p:grpSpPr>
              <a:xfrm>
                <a:off x="-881059" y="1161356"/>
                <a:ext cx="1751388" cy="370704"/>
                <a:chOff x="5608040" y="491253"/>
                <a:chExt cx="1002115" cy="377127"/>
              </a:xfrm>
            </p:grpSpPr>
            <p:sp>
              <p:nvSpPr>
                <p:cNvPr id="82" name="Rechthoek 111">
                  <a:extLst>
                    <a:ext uri="{FF2B5EF4-FFF2-40B4-BE49-F238E27FC236}">
                      <a16:creationId xmlns:a16="http://schemas.microsoft.com/office/drawing/2014/main" id="{8C7B37CD-77FA-430C-92FE-DB7F24F97F82}"/>
                    </a:ext>
                  </a:extLst>
                </p:cNvPr>
                <p:cNvSpPr/>
                <p:nvPr/>
              </p:nvSpPr>
              <p:spPr>
                <a:xfrm>
                  <a:off x="5662104" y="491253"/>
                  <a:ext cx="897148" cy="377127"/>
                </a:xfrm>
                <a:prstGeom prst="rect">
                  <a:avLst/>
                </a:prstGeom>
                <a:solidFill>
                  <a:srgbClr val="65C8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83" name="Tekstvak 112">
                  <a:extLst>
                    <a:ext uri="{FF2B5EF4-FFF2-40B4-BE49-F238E27FC236}">
                      <a16:creationId xmlns:a16="http://schemas.microsoft.com/office/drawing/2014/main" id="{4141D170-A04E-4A83-9B30-3C8A3D0D6844}"/>
                    </a:ext>
                  </a:extLst>
                </p:cNvPr>
                <p:cNvSpPr txBox="1"/>
                <p:nvPr/>
              </p:nvSpPr>
              <p:spPr>
                <a:xfrm>
                  <a:off x="5608040" y="511039"/>
                  <a:ext cx="1002115" cy="290909"/>
                </a:xfrm>
                <a:prstGeom prst="rect">
                  <a:avLst/>
                </a:prstGeom>
                <a:noFill/>
                <a:ln>
                  <a:noFill/>
                </a:ln>
              </p:spPr>
              <p:txBody>
                <a:bodyPr wrap="square" rtlCol="0">
                  <a:spAutoFit/>
                </a:bodyPr>
                <a:lstStyle/>
                <a:p>
                  <a:pPr algn="ctr">
                    <a:defRPr/>
                  </a:pPr>
                  <a:r>
                    <a:rPr lang="nl-NL" sz="1200" dirty="0">
                      <a:solidFill>
                        <a:prstClr val="white"/>
                      </a:solidFill>
                      <a:latin typeface="Calibri"/>
                    </a:rPr>
                    <a:t>onderzoeksmethode?</a:t>
                  </a:r>
                </a:p>
              </p:txBody>
            </p:sp>
          </p:grpSp>
        </p:grpSp>
        <p:grpSp>
          <p:nvGrpSpPr>
            <p:cNvPr id="71" name="Groep 70">
              <a:extLst>
                <a:ext uri="{FF2B5EF4-FFF2-40B4-BE49-F238E27FC236}">
                  <a16:creationId xmlns:a16="http://schemas.microsoft.com/office/drawing/2014/main" id="{5C619006-83C3-441B-B238-C9BEAAB94256}"/>
                </a:ext>
              </a:extLst>
            </p:cNvPr>
            <p:cNvGrpSpPr/>
            <p:nvPr/>
          </p:nvGrpSpPr>
          <p:grpSpPr>
            <a:xfrm>
              <a:off x="7449311" y="4649136"/>
              <a:ext cx="1634859" cy="820533"/>
              <a:chOff x="-881059" y="685000"/>
              <a:chExt cx="1751388" cy="847060"/>
            </a:xfrm>
          </p:grpSpPr>
          <p:grpSp>
            <p:nvGrpSpPr>
              <p:cNvPr id="72" name="Groep 106">
                <a:extLst>
                  <a:ext uri="{FF2B5EF4-FFF2-40B4-BE49-F238E27FC236}">
                    <a16:creationId xmlns:a16="http://schemas.microsoft.com/office/drawing/2014/main" id="{EE44779C-B528-438D-BD88-1D7303AB43D8}"/>
                  </a:ext>
                </a:extLst>
              </p:cNvPr>
              <p:cNvGrpSpPr/>
              <p:nvPr/>
            </p:nvGrpSpPr>
            <p:grpSpPr>
              <a:xfrm>
                <a:off x="-786572" y="685000"/>
                <a:ext cx="1567937" cy="370704"/>
                <a:chOff x="5181245" y="528380"/>
                <a:chExt cx="1621782" cy="377127"/>
              </a:xfrm>
            </p:grpSpPr>
            <p:sp>
              <p:nvSpPr>
                <p:cNvPr id="77" name="Rechthoek 107">
                  <a:extLst>
                    <a:ext uri="{FF2B5EF4-FFF2-40B4-BE49-F238E27FC236}">
                      <a16:creationId xmlns:a16="http://schemas.microsoft.com/office/drawing/2014/main" id="{09D9003A-6CDD-4CD8-8AF0-BBF477527CBE}"/>
                    </a:ext>
                  </a:extLst>
                </p:cNvPr>
                <p:cNvSpPr/>
                <p:nvPr/>
              </p:nvSpPr>
              <p:spPr>
                <a:xfrm>
                  <a:off x="5181245" y="528380"/>
                  <a:ext cx="1621782" cy="377127"/>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78" name="Tekstvak 108">
                  <a:extLst>
                    <a:ext uri="{FF2B5EF4-FFF2-40B4-BE49-F238E27FC236}">
                      <a16:creationId xmlns:a16="http://schemas.microsoft.com/office/drawing/2014/main" id="{72629BB9-5A45-4C36-B86B-2C761AF0000E}"/>
                    </a:ext>
                  </a:extLst>
                </p:cNvPr>
                <p:cNvSpPr txBox="1"/>
                <p:nvPr/>
              </p:nvSpPr>
              <p:spPr>
                <a:xfrm>
                  <a:off x="5496185" y="577057"/>
                  <a:ext cx="1111027" cy="290909"/>
                </a:xfrm>
                <a:prstGeom prst="rect">
                  <a:avLst/>
                </a:prstGeom>
                <a:noFill/>
                <a:ln>
                  <a:noFill/>
                </a:ln>
              </p:spPr>
              <p:txBody>
                <a:bodyPr wrap="square" rtlCol="0">
                  <a:spAutoFit/>
                </a:bodyPr>
                <a:lstStyle/>
                <a:p>
                  <a:pPr algn="ctr">
                    <a:defRPr/>
                  </a:pPr>
                  <a:r>
                    <a:rPr lang="nl-NL" sz="1200" dirty="0">
                      <a:solidFill>
                        <a:prstClr val="white"/>
                      </a:solidFill>
                      <a:latin typeface="Calibri"/>
                    </a:rPr>
                    <a:t>formulering?</a:t>
                  </a:r>
                </a:p>
              </p:txBody>
            </p:sp>
          </p:grpSp>
          <p:grpSp>
            <p:nvGrpSpPr>
              <p:cNvPr id="74" name="Groep 110">
                <a:extLst>
                  <a:ext uri="{FF2B5EF4-FFF2-40B4-BE49-F238E27FC236}">
                    <a16:creationId xmlns:a16="http://schemas.microsoft.com/office/drawing/2014/main" id="{AE3210CE-B869-4E65-9F55-3A8BAA15A7E5}"/>
                  </a:ext>
                </a:extLst>
              </p:cNvPr>
              <p:cNvGrpSpPr/>
              <p:nvPr/>
            </p:nvGrpSpPr>
            <p:grpSpPr>
              <a:xfrm>
                <a:off x="-881059" y="1161356"/>
                <a:ext cx="1751388" cy="370704"/>
                <a:chOff x="5608040" y="491253"/>
                <a:chExt cx="1002115" cy="377127"/>
              </a:xfrm>
            </p:grpSpPr>
            <p:sp>
              <p:nvSpPr>
                <p:cNvPr id="75" name="Rechthoek 111">
                  <a:extLst>
                    <a:ext uri="{FF2B5EF4-FFF2-40B4-BE49-F238E27FC236}">
                      <a16:creationId xmlns:a16="http://schemas.microsoft.com/office/drawing/2014/main" id="{3374D50C-2B12-4D4C-AB28-838E2DE54B18}"/>
                    </a:ext>
                  </a:extLst>
                </p:cNvPr>
                <p:cNvSpPr/>
                <p:nvPr/>
              </p:nvSpPr>
              <p:spPr>
                <a:xfrm>
                  <a:off x="5662104" y="491253"/>
                  <a:ext cx="897148" cy="377127"/>
                </a:xfrm>
                <a:prstGeom prst="rect">
                  <a:avLst/>
                </a:prstGeom>
                <a:solidFill>
                  <a:srgbClr val="65C8E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76" name="Tekstvak 112">
                  <a:extLst>
                    <a:ext uri="{FF2B5EF4-FFF2-40B4-BE49-F238E27FC236}">
                      <a16:creationId xmlns:a16="http://schemas.microsoft.com/office/drawing/2014/main" id="{E2D4E330-9BBE-47BB-BEEF-F5D4C1C004A2}"/>
                    </a:ext>
                  </a:extLst>
                </p:cNvPr>
                <p:cNvSpPr txBox="1"/>
                <p:nvPr/>
              </p:nvSpPr>
              <p:spPr>
                <a:xfrm>
                  <a:off x="5608040" y="511039"/>
                  <a:ext cx="1002115" cy="290909"/>
                </a:xfrm>
                <a:prstGeom prst="rect">
                  <a:avLst/>
                </a:prstGeom>
                <a:noFill/>
                <a:ln>
                  <a:noFill/>
                </a:ln>
              </p:spPr>
              <p:txBody>
                <a:bodyPr wrap="square" rtlCol="0">
                  <a:spAutoFit/>
                </a:bodyPr>
                <a:lstStyle/>
                <a:p>
                  <a:pPr algn="ctr">
                    <a:defRPr/>
                  </a:pPr>
                  <a:r>
                    <a:rPr lang="nl-NL" sz="1200" dirty="0">
                      <a:solidFill>
                        <a:prstClr val="white"/>
                      </a:solidFill>
                      <a:latin typeface="Calibri"/>
                    </a:rPr>
                    <a:t>onderzoeksmethode?</a:t>
                  </a:r>
                </a:p>
              </p:txBody>
            </p:sp>
          </p:grpSp>
        </p:grpSp>
        <p:grpSp>
          <p:nvGrpSpPr>
            <p:cNvPr id="8" name="Groep 7">
              <a:extLst>
                <a:ext uri="{FF2B5EF4-FFF2-40B4-BE49-F238E27FC236}">
                  <a16:creationId xmlns:a16="http://schemas.microsoft.com/office/drawing/2014/main" id="{B104C838-5028-40F3-AAB7-B2D98178F65C}"/>
                </a:ext>
              </a:extLst>
            </p:cNvPr>
            <p:cNvGrpSpPr/>
            <p:nvPr/>
          </p:nvGrpSpPr>
          <p:grpSpPr>
            <a:xfrm>
              <a:off x="7566975" y="2202041"/>
              <a:ext cx="1463614" cy="359095"/>
              <a:chOff x="7551238" y="2196849"/>
              <a:chExt cx="1463614" cy="359095"/>
            </a:xfrm>
          </p:grpSpPr>
          <p:sp>
            <p:nvSpPr>
              <p:cNvPr id="112" name="Rechthoek 107">
                <a:extLst>
                  <a:ext uri="{FF2B5EF4-FFF2-40B4-BE49-F238E27FC236}">
                    <a16:creationId xmlns:a16="http://schemas.microsoft.com/office/drawing/2014/main" id="{1EF220D2-A7FB-4A96-A80B-4CEC21D8A3FD}"/>
                  </a:ext>
                </a:extLst>
              </p:cNvPr>
              <p:cNvSpPr/>
              <p:nvPr/>
            </p:nvSpPr>
            <p:spPr>
              <a:xfrm>
                <a:off x="7551238" y="2196849"/>
                <a:ext cx="1463614" cy="3590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7" name="Tekstvak 6">
                <a:extLst>
                  <a:ext uri="{FF2B5EF4-FFF2-40B4-BE49-F238E27FC236}">
                    <a16:creationId xmlns:a16="http://schemas.microsoft.com/office/drawing/2014/main" id="{27999A2A-A816-44CD-92D0-1F885462E44E}"/>
                  </a:ext>
                </a:extLst>
              </p:cNvPr>
              <p:cNvSpPr txBox="1"/>
              <p:nvPr/>
            </p:nvSpPr>
            <p:spPr>
              <a:xfrm>
                <a:off x="7683260" y="2219544"/>
                <a:ext cx="1302128" cy="276999"/>
              </a:xfrm>
              <a:prstGeom prst="rect">
                <a:avLst/>
              </a:prstGeom>
              <a:noFill/>
            </p:spPr>
            <p:txBody>
              <a:bodyPr wrap="square" rtlCol="0">
                <a:spAutoFit/>
              </a:bodyPr>
              <a:lstStyle/>
              <a:p>
                <a:pPr algn="ctr" defTabSz="457200"/>
                <a:r>
                  <a:rPr lang="nl-NL" sz="1200" dirty="0">
                    <a:latin typeface="Calibri"/>
                  </a:rPr>
                  <a:t>Leeropbrengst?</a:t>
                </a:r>
              </a:p>
            </p:txBody>
          </p:sp>
        </p:grpSp>
        <p:grpSp>
          <p:nvGrpSpPr>
            <p:cNvPr id="113" name="Groep 112">
              <a:extLst>
                <a:ext uri="{FF2B5EF4-FFF2-40B4-BE49-F238E27FC236}">
                  <a16:creationId xmlns:a16="http://schemas.microsoft.com/office/drawing/2014/main" id="{FD170980-799D-418A-84D5-A0082BD4B5B3}"/>
                </a:ext>
              </a:extLst>
            </p:cNvPr>
            <p:cNvGrpSpPr/>
            <p:nvPr/>
          </p:nvGrpSpPr>
          <p:grpSpPr>
            <a:xfrm>
              <a:off x="7537511" y="5536789"/>
              <a:ext cx="1463614" cy="359095"/>
              <a:chOff x="7551238" y="2196849"/>
              <a:chExt cx="1463614" cy="359095"/>
            </a:xfrm>
          </p:grpSpPr>
          <p:sp>
            <p:nvSpPr>
              <p:cNvPr id="114" name="Rechthoek 107">
                <a:extLst>
                  <a:ext uri="{FF2B5EF4-FFF2-40B4-BE49-F238E27FC236}">
                    <a16:creationId xmlns:a16="http://schemas.microsoft.com/office/drawing/2014/main" id="{5425EC12-40ED-4ADF-8CBF-0CFCEAE8C523}"/>
                  </a:ext>
                </a:extLst>
              </p:cNvPr>
              <p:cNvSpPr/>
              <p:nvPr/>
            </p:nvSpPr>
            <p:spPr>
              <a:xfrm>
                <a:off x="7551238" y="2196849"/>
                <a:ext cx="1463614" cy="3590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15" name="Tekstvak 114">
                <a:extLst>
                  <a:ext uri="{FF2B5EF4-FFF2-40B4-BE49-F238E27FC236}">
                    <a16:creationId xmlns:a16="http://schemas.microsoft.com/office/drawing/2014/main" id="{8DC2D1A9-79CF-406E-8D50-1BA53DD6162D}"/>
                  </a:ext>
                </a:extLst>
              </p:cNvPr>
              <p:cNvSpPr txBox="1"/>
              <p:nvPr/>
            </p:nvSpPr>
            <p:spPr>
              <a:xfrm>
                <a:off x="7683260" y="2219544"/>
                <a:ext cx="1302128" cy="276999"/>
              </a:xfrm>
              <a:prstGeom prst="rect">
                <a:avLst/>
              </a:prstGeom>
              <a:noFill/>
            </p:spPr>
            <p:txBody>
              <a:bodyPr wrap="square" rtlCol="0">
                <a:spAutoFit/>
              </a:bodyPr>
              <a:lstStyle/>
              <a:p>
                <a:pPr algn="ctr" defTabSz="457200"/>
                <a:r>
                  <a:rPr lang="nl-NL" sz="1200" dirty="0">
                    <a:latin typeface="Calibri"/>
                  </a:rPr>
                  <a:t>Leeropbrengst?</a:t>
                </a:r>
              </a:p>
            </p:txBody>
          </p:sp>
        </p:grpSp>
        <p:grpSp>
          <p:nvGrpSpPr>
            <p:cNvPr id="116" name="Groep 115">
              <a:extLst>
                <a:ext uri="{FF2B5EF4-FFF2-40B4-BE49-F238E27FC236}">
                  <a16:creationId xmlns:a16="http://schemas.microsoft.com/office/drawing/2014/main" id="{CAE28E31-A8A5-4AB6-9688-2A75E79543F4}"/>
                </a:ext>
              </a:extLst>
            </p:cNvPr>
            <p:cNvGrpSpPr/>
            <p:nvPr/>
          </p:nvGrpSpPr>
          <p:grpSpPr>
            <a:xfrm>
              <a:off x="112746" y="5469669"/>
              <a:ext cx="1463614" cy="359095"/>
              <a:chOff x="7551238" y="2196849"/>
              <a:chExt cx="1463614" cy="359095"/>
            </a:xfrm>
          </p:grpSpPr>
          <p:sp>
            <p:nvSpPr>
              <p:cNvPr id="117" name="Rechthoek 107">
                <a:extLst>
                  <a:ext uri="{FF2B5EF4-FFF2-40B4-BE49-F238E27FC236}">
                    <a16:creationId xmlns:a16="http://schemas.microsoft.com/office/drawing/2014/main" id="{45AA79E5-45E9-4B9A-B130-F8C4BE2E8E6B}"/>
                  </a:ext>
                </a:extLst>
              </p:cNvPr>
              <p:cNvSpPr/>
              <p:nvPr/>
            </p:nvSpPr>
            <p:spPr>
              <a:xfrm>
                <a:off x="7551238" y="2196849"/>
                <a:ext cx="1463614" cy="3590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18" name="Tekstvak 117">
                <a:extLst>
                  <a:ext uri="{FF2B5EF4-FFF2-40B4-BE49-F238E27FC236}">
                    <a16:creationId xmlns:a16="http://schemas.microsoft.com/office/drawing/2014/main" id="{CC9049DB-BFCF-462B-9CCC-117B78C2672C}"/>
                  </a:ext>
                </a:extLst>
              </p:cNvPr>
              <p:cNvSpPr txBox="1"/>
              <p:nvPr/>
            </p:nvSpPr>
            <p:spPr>
              <a:xfrm>
                <a:off x="7683260" y="2219544"/>
                <a:ext cx="1302128" cy="276999"/>
              </a:xfrm>
              <a:prstGeom prst="rect">
                <a:avLst/>
              </a:prstGeom>
              <a:noFill/>
            </p:spPr>
            <p:txBody>
              <a:bodyPr wrap="square" rtlCol="0">
                <a:spAutoFit/>
              </a:bodyPr>
              <a:lstStyle/>
              <a:p>
                <a:pPr algn="ctr" defTabSz="457200"/>
                <a:r>
                  <a:rPr lang="nl-NL" sz="1200" dirty="0">
                    <a:latin typeface="Calibri"/>
                  </a:rPr>
                  <a:t>Leeropbrengst?</a:t>
                </a:r>
              </a:p>
            </p:txBody>
          </p:sp>
        </p:grpSp>
        <p:grpSp>
          <p:nvGrpSpPr>
            <p:cNvPr id="119" name="Groep 118">
              <a:extLst>
                <a:ext uri="{FF2B5EF4-FFF2-40B4-BE49-F238E27FC236}">
                  <a16:creationId xmlns:a16="http://schemas.microsoft.com/office/drawing/2014/main" id="{13620803-5402-4D42-845D-ABF42A54160F}"/>
                </a:ext>
              </a:extLst>
            </p:cNvPr>
            <p:cNvGrpSpPr/>
            <p:nvPr/>
          </p:nvGrpSpPr>
          <p:grpSpPr>
            <a:xfrm>
              <a:off x="47357" y="2202041"/>
              <a:ext cx="1463614" cy="359095"/>
              <a:chOff x="7541516" y="2249881"/>
              <a:chExt cx="1463614" cy="359095"/>
            </a:xfrm>
          </p:grpSpPr>
          <p:sp>
            <p:nvSpPr>
              <p:cNvPr id="120" name="Rechthoek 107">
                <a:extLst>
                  <a:ext uri="{FF2B5EF4-FFF2-40B4-BE49-F238E27FC236}">
                    <a16:creationId xmlns:a16="http://schemas.microsoft.com/office/drawing/2014/main" id="{30F3DC22-70EE-43FA-9861-D00B9F7D00A1}"/>
                  </a:ext>
                </a:extLst>
              </p:cNvPr>
              <p:cNvSpPr/>
              <p:nvPr/>
            </p:nvSpPr>
            <p:spPr>
              <a:xfrm>
                <a:off x="7541516" y="2249881"/>
                <a:ext cx="1463614" cy="359095"/>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nl-NL">
                  <a:solidFill>
                    <a:prstClr val="white"/>
                  </a:solidFill>
                  <a:latin typeface="Calibri"/>
                </a:endParaRPr>
              </a:p>
            </p:txBody>
          </p:sp>
          <p:sp>
            <p:nvSpPr>
              <p:cNvPr id="121" name="Tekstvak 120">
                <a:extLst>
                  <a:ext uri="{FF2B5EF4-FFF2-40B4-BE49-F238E27FC236}">
                    <a16:creationId xmlns:a16="http://schemas.microsoft.com/office/drawing/2014/main" id="{03AFBAD2-D0D1-4F5B-B90D-5436790BC44F}"/>
                  </a:ext>
                </a:extLst>
              </p:cNvPr>
              <p:cNvSpPr txBox="1"/>
              <p:nvPr/>
            </p:nvSpPr>
            <p:spPr>
              <a:xfrm>
                <a:off x="7605825" y="2306531"/>
                <a:ext cx="1302128" cy="276999"/>
              </a:xfrm>
              <a:prstGeom prst="rect">
                <a:avLst/>
              </a:prstGeom>
              <a:noFill/>
            </p:spPr>
            <p:txBody>
              <a:bodyPr wrap="square" rtlCol="0">
                <a:spAutoFit/>
              </a:bodyPr>
              <a:lstStyle/>
              <a:p>
                <a:pPr algn="ctr" defTabSz="457200"/>
                <a:r>
                  <a:rPr lang="nl-NL" sz="1200" dirty="0">
                    <a:latin typeface="Calibri"/>
                  </a:rPr>
                  <a:t>Leeropbrengst?</a:t>
                </a:r>
              </a:p>
            </p:txBody>
          </p:sp>
        </p:grpSp>
      </p:grpSp>
      <p:sp>
        <p:nvSpPr>
          <p:cNvPr id="12" name="Tekstvak 11">
            <a:extLst>
              <a:ext uri="{FF2B5EF4-FFF2-40B4-BE49-F238E27FC236}">
                <a16:creationId xmlns:a16="http://schemas.microsoft.com/office/drawing/2014/main" id="{F68B3924-09FF-465F-BD8F-24429B13294A}"/>
              </a:ext>
            </a:extLst>
          </p:cNvPr>
          <p:cNvSpPr txBox="1"/>
          <p:nvPr/>
        </p:nvSpPr>
        <p:spPr>
          <a:xfrm>
            <a:off x="8706287" y="2610064"/>
            <a:ext cx="3485713" cy="646331"/>
          </a:xfrm>
          <a:prstGeom prst="rect">
            <a:avLst/>
          </a:prstGeom>
          <a:noFill/>
        </p:spPr>
        <p:txBody>
          <a:bodyPr wrap="square" rtlCol="0">
            <a:spAutoFit/>
          </a:bodyPr>
          <a:lstStyle/>
          <a:p>
            <a:pPr defTabSz="457200"/>
            <a:r>
              <a:rPr lang="nl-NL" dirty="0">
                <a:solidFill>
                  <a:prstClr val="black"/>
                </a:solidFill>
                <a:latin typeface="Calibri"/>
              </a:rPr>
              <a:t>Hoe zit dit nu in elkaar?</a:t>
            </a:r>
          </a:p>
          <a:p>
            <a:pPr defTabSz="457200"/>
            <a:r>
              <a:rPr lang="nl-NL" dirty="0">
                <a:solidFill>
                  <a:prstClr val="black"/>
                </a:solidFill>
                <a:latin typeface="Calibri"/>
              </a:rPr>
              <a:t>Welke materialen zijn gebruikt?</a:t>
            </a:r>
          </a:p>
        </p:txBody>
      </p:sp>
      <p:sp>
        <p:nvSpPr>
          <p:cNvPr id="13" name="Tekstvak 12">
            <a:extLst>
              <a:ext uri="{FF2B5EF4-FFF2-40B4-BE49-F238E27FC236}">
                <a16:creationId xmlns:a16="http://schemas.microsoft.com/office/drawing/2014/main" id="{FF4E7D36-6F4B-4F6B-BFCD-B1CC66E788EC}"/>
              </a:ext>
            </a:extLst>
          </p:cNvPr>
          <p:cNvSpPr txBox="1"/>
          <p:nvPr/>
        </p:nvSpPr>
        <p:spPr>
          <a:xfrm>
            <a:off x="4963081" y="5879635"/>
            <a:ext cx="4778269" cy="646331"/>
          </a:xfrm>
          <a:prstGeom prst="rect">
            <a:avLst/>
          </a:prstGeom>
          <a:noFill/>
        </p:spPr>
        <p:txBody>
          <a:bodyPr wrap="square" rtlCol="0">
            <a:spAutoFit/>
          </a:bodyPr>
          <a:lstStyle/>
          <a:p>
            <a:pPr defTabSz="457200"/>
            <a:r>
              <a:rPr lang="nl-NL" dirty="0">
                <a:solidFill>
                  <a:prstClr val="black"/>
                </a:solidFill>
                <a:latin typeface="Calibri"/>
              </a:rPr>
              <a:t>Wat zijn de verschillen tussen de strandbeesten?</a:t>
            </a:r>
          </a:p>
          <a:p>
            <a:pPr defTabSz="457200"/>
            <a:r>
              <a:rPr lang="nl-NL" dirty="0">
                <a:solidFill>
                  <a:prstClr val="black"/>
                </a:solidFill>
                <a:latin typeface="Calibri"/>
              </a:rPr>
              <a:t>Welke materialen heb je ook thuis?</a:t>
            </a:r>
          </a:p>
        </p:txBody>
      </p:sp>
      <p:sp>
        <p:nvSpPr>
          <p:cNvPr id="14" name="Tekstvak 13">
            <a:extLst>
              <a:ext uri="{FF2B5EF4-FFF2-40B4-BE49-F238E27FC236}">
                <a16:creationId xmlns:a16="http://schemas.microsoft.com/office/drawing/2014/main" id="{918D93EA-A74E-4600-A945-37DA54B3B255}"/>
              </a:ext>
            </a:extLst>
          </p:cNvPr>
          <p:cNvSpPr txBox="1"/>
          <p:nvPr/>
        </p:nvSpPr>
        <p:spPr>
          <a:xfrm>
            <a:off x="157158" y="3909806"/>
            <a:ext cx="3749538" cy="923330"/>
          </a:xfrm>
          <a:prstGeom prst="rect">
            <a:avLst/>
          </a:prstGeom>
          <a:noFill/>
        </p:spPr>
        <p:txBody>
          <a:bodyPr wrap="square" rtlCol="0">
            <a:spAutoFit/>
          </a:bodyPr>
          <a:lstStyle/>
          <a:p>
            <a:pPr defTabSz="457200"/>
            <a:r>
              <a:rPr lang="nl-NL" dirty="0">
                <a:solidFill>
                  <a:prstClr val="black"/>
                </a:solidFill>
                <a:latin typeface="Calibri"/>
              </a:rPr>
              <a:t>Wanneer bewegen de strandbeesten?</a:t>
            </a:r>
          </a:p>
          <a:p>
            <a:pPr defTabSz="457200"/>
            <a:r>
              <a:rPr lang="nl-NL" dirty="0">
                <a:solidFill>
                  <a:prstClr val="black"/>
                </a:solidFill>
                <a:latin typeface="Calibri"/>
              </a:rPr>
              <a:t>Hoe zouden strandbeesten kunnen kwijt raken?</a:t>
            </a:r>
          </a:p>
        </p:txBody>
      </p:sp>
      <p:sp>
        <p:nvSpPr>
          <p:cNvPr id="15" name="Tekstvak 14">
            <a:extLst>
              <a:ext uri="{FF2B5EF4-FFF2-40B4-BE49-F238E27FC236}">
                <a16:creationId xmlns:a16="http://schemas.microsoft.com/office/drawing/2014/main" id="{AD866420-522E-4EEE-8E30-BF50AA7B352F}"/>
              </a:ext>
            </a:extLst>
          </p:cNvPr>
          <p:cNvSpPr txBox="1"/>
          <p:nvPr/>
        </p:nvSpPr>
        <p:spPr>
          <a:xfrm>
            <a:off x="2497132" y="850004"/>
            <a:ext cx="2162551" cy="646331"/>
          </a:xfrm>
          <a:prstGeom prst="rect">
            <a:avLst/>
          </a:prstGeom>
          <a:noFill/>
        </p:spPr>
        <p:txBody>
          <a:bodyPr wrap="square" rtlCol="0">
            <a:spAutoFit/>
          </a:bodyPr>
          <a:lstStyle/>
          <a:p>
            <a:pPr defTabSz="457200"/>
            <a:r>
              <a:rPr lang="nl-NL" dirty="0">
                <a:solidFill>
                  <a:prstClr val="black"/>
                </a:solidFill>
                <a:latin typeface="Calibri"/>
              </a:rPr>
              <a:t>Welk strandbeest vind je het mooist?</a:t>
            </a:r>
          </a:p>
        </p:txBody>
      </p:sp>
      <p:pic>
        <p:nvPicPr>
          <p:cNvPr id="17" name="Afbeelding 16">
            <a:extLst>
              <a:ext uri="{FF2B5EF4-FFF2-40B4-BE49-F238E27FC236}">
                <a16:creationId xmlns:a16="http://schemas.microsoft.com/office/drawing/2014/main" id="{6D73352A-218E-4477-9ED5-4135E702BB1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t="11877" r="13189"/>
          <a:stretch/>
        </p:blipFill>
        <p:spPr>
          <a:xfrm>
            <a:off x="4819877" y="584849"/>
            <a:ext cx="2552246" cy="1822972"/>
          </a:xfrm>
          <a:prstGeom prst="rect">
            <a:avLst/>
          </a:prstGeom>
        </p:spPr>
      </p:pic>
    </p:spTree>
    <p:extLst>
      <p:ext uri="{BB962C8B-B14F-4D97-AF65-F5344CB8AC3E}">
        <p14:creationId xmlns:p14="http://schemas.microsoft.com/office/powerpoint/2010/main" val="2467722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838200" y="365125"/>
            <a:ext cx="10515600" cy="1325563"/>
          </a:xfrm>
        </p:spPr>
        <p:txBody>
          <a:bodyPr/>
          <a:lstStyle/>
          <a:p>
            <a:pPr algn="ctr"/>
            <a:r>
              <a:rPr lang="nl-NL" dirty="0"/>
              <a:t>Aan de slag met het vragenkompas</a:t>
            </a:r>
          </a:p>
        </p:txBody>
      </p:sp>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1123721" y="1613570"/>
            <a:ext cx="9529590" cy="5146880"/>
          </a:xfrm>
          <a:prstGeom prst="rect">
            <a:avLst/>
          </a:prstGeom>
        </p:spPr>
      </p:pic>
    </p:spTree>
    <p:extLst>
      <p:ext uri="{BB962C8B-B14F-4D97-AF65-F5344CB8AC3E}">
        <p14:creationId xmlns:p14="http://schemas.microsoft.com/office/powerpoint/2010/main" val="2716455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8E2BC2DF-76B3-9D3F-6C88-DC6D3D321090}"/>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a:latin typeface="+mj-lt"/>
                <a:ea typeface="+mj-ea"/>
                <a:cs typeface="+mj-cs"/>
              </a:rPr>
              <a:t>Thema kleding</a:t>
            </a:r>
          </a:p>
        </p:txBody>
      </p:sp>
      <p:sp>
        <p:nvSpPr>
          <p:cNvPr id="1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0AB905F6-118E-04FF-64EE-207D6811C4FF}"/>
              </a:ext>
            </a:extLst>
          </p:cNvPr>
          <p:cNvPicPr>
            <a:picLocks noChangeAspect="1"/>
          </p:cNvPicPr>
          <p:nvPr/>
        </p:nvPicPr>
        <p:blipFill>
          <a:blip r:embed="rId2"/>
          <a:stretch>
            <a:fillRect/>
          </a:stretch>
        </p:blipFill>
        <p:spPr>
          <a:xfrm>
            <a:off x="739312" y="2642616"/>
            <a:ext cx="4775871" cy="3605784"/>
          </a:xfrm>
          <a:prstGeom prst="rect">
            <a:avLst/>
          </a:prstGeom>
        </p:spPr>
      </p:pic>
      <p:pic>
        <p:nvPicPr>
          <p:cNvPr id="2" name="Afbeelding 1">
            <a:extLst>
              <a:ext uri="{FF2B5EF4-FFF2-40B4-BE49-F238E27FC236}">
                <a16:creationId xmlns:a16="http://schemas.microsoft.com/office/drawing/2014/main" id="{1738045D-EC1C-BC35-9CE4-4436D8B10685}"/>
              </a:ext>
            </a:extLst>
          </p:cNvPr>
          <p:cNvPicPr>
            <a:picLocks noChangeAspect="1"/>
          </p:cNvPicPr>
          <p:nvPr/>
        </p:nvPicPr>
        <p:blipFill rotWithShape="1">
          <a:blip r:embed="rId3"/>
          <a:srcRect b="5484"/>
          <a:stretch/>
        </p:blipFill>
        <p:spPr>
          <a:xfrm>
            <a:off x="6518371" y="2642616"/>
            <a:ext cx="5086666" cy="3605784"/>
          </a:xfrm>
          <a:prstGeom prst="rect">
            <a:avLst/>
          </a:prstGeom>
        </p:spPr>
      </p:pic>
    </p:spTree>
    <p:extLst>
      <p:ext uri="{BB962C8B-B14F-4D97-AF65-F5344CB8AC3E}">
        <p14:creationId xmlns:p14="http://schemas.microsoft.com/office/powerpoint/2010/main" val="3414441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560189" y="1303442"/>
            <a:ext cx="6168271" cy="3331450"/>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9726261" y="2932384"/>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152793" y="236570"/>
            <a:ext cx="2120545" cy="2373086"/>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240" y="618376"/>
            <a:ext cx="1598347" cy="2059510"/>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24" y="3773122"/>
            <a:ext cx="1644624" cy="2162947"/>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9239" y="4082142"/>
            <a:ext cx="1583819" cy="1820024"/>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9828111" y="3292498"/>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A90DEEFB-D7F6-4889-B35C-AD73CDF8258B}"/>
              </a:ext>
            </a:extLst>
          </p:cNvPr>
          <p:cNvSpPr/>
          <p:nvPr/>
        </p:nvSpPr>
        <p:spPr>
          <a:xfrm>
            <a:off x="10640661" y="3344270"/>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31F60FFD-BF4B-4DC3-A316-C8BA16953322}"/>
              </a:ext>
            </a:extLst>
          </p:cNvPr>
          <p:cNvSpPr/>
          <p:nvPr/>
        </p:nvSpPr>
        <p:spPr>
          <a:xfrm>
            <a:off x="10754836" y="2969168"/>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285F3460-D4B8-4DD4-8F17-1DC6D4BA99C0}"/>
              </a:ext>
            </a:extLst>
          </p:cNvPr>
          <p:cNvSpPr/>
          <p:nvPr/>
        </p:nvSpPr>
        <p:spPr>
          <a:xfrm>
            <a:off x="10010729" y="5936069"/>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8C112514-3B0E-4D3C-845A-158D5841DF20}"/>
              </a:ext>
            </a:extLst>
          </p:cNvPr>
          <p:cNvSpPr/>
          <p:nvPr/>
        </p:nvSpPr>
        <p:spPr>
          <a:xfrm>
            <a:off x="10112579" y="6296183"/>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5FC2414D-C8DD-4F81-9307-E1F48B548BE9}"/>
              </a:ext>
            </a:extLst>
          </p:cNvPr>
          <p:cNvSpPr/>
          <p:nvPr/>
        </p:nvSpPr>
        <p:spPr>
          <a:xfrm>
            <a:off x="10925129" y="6347955"/>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C571238-D649-4139-A185-8A4F9937C0F8}"/>
              </a:ext>
            </a:extLst>
          </p:cNvPr>
          <p:cNvSpPr/>
          <p:nvPr/>
        </p:nvSpPr>
        <p:spPr>
          <a:xfrm>
            <a:off x="11039304" y="5972853"/>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8A317CB3-31F3-408D-8A7D-7500C61A19A0}"/>
              </a:ext>
            </a:extLst>
          </p:cNvPr>
          <p:cNvSpPr/>
          <p:nvPr/>
        </p:nvSpPr>
        <p:spPr>
          <a:xfrm>
            <a:off x="602256" y="2800508"/>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21EB2AFE-7C46-4EA4-82CB-F779B39C45F8}"/>
              </a:ext>
            </a:extLst>
          </p:cNvPr>
          <p:cNvSpPr/>
          <p:nvPr/>
        </p:nvSpPr>
        <p:spPr>
          <a:xfrm>
            <a:off x="704106" y="3160622"/>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35C31802-A5F8-4789-B744-9EE104FCF6E3}"/>
              </a:ext>
            </a:extLst>
          </p:cNvPr>
          <p:cNvSpPr/>
          <p:nvPr/>
        </p:nvSpPr>
        <p:spPr>
          <a:xfrm>
            <a:off x="1516656" y="3212394"/>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33C45B77-E755-457A-A0A8-2C27857855F9}"/>
              </a:ext>
            </a:extLst>
          </p:cNvPr>
          <p:cNvSpPr/>
          <p:nvPr/>
        </p:nvSpPr>
        <p:spPr>
          <a:xfrm>
            <a:off x="1630831" y="2837292"/>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753001B4-0225-45DE-8C44-5F42C771C2A1}"/>
              </a:ext>
            </a:extLst>
          </p:cNvPr>
          <p:cNvSpPr/>
          <p:nvPr/>
        </p:nvSpPr>
        <p:spPr>
          <a:xfrm>
            <a:off x="602255" y="6087965"/>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E68CFD46-7122-47F4-B5A9-727EF7CC8328}"/>
              </a:ext>
            </a:extLst>
          </p:cNvPr>
          <p:cNvSpPr/>
          <p:nvPr/>
        </p:nvSpPr>
        <p:spPr>
          <a:xfrm>
            <a:off x="704731" y="6513056"/>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051F1BCF-60D7-4D3E-8B28-ABDF5BC7F107}"/>
              </a:ext>
            </a:extLst>
          </p:cNvPr>
          <p:cNvSpPr/>
          <p:nvPr/>
        </p:nvSpPr>
        <p:spPr>
          <a:xfrm>
            <a:off x="1498926" y="6513056"/>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68C2B965-A055-4E2E-9453-9EF76B476171}"/>
              </a:ext>
            </a:extLst>
          </p:cNvPr>
          <p:cNvSpPr/>
          <p:nvPr/>
        </p:nvSpPr>
        <p:spPr>
          <a:xfrm>
            <a:off x="1510780" y="6091299"/>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632324" y="-10507"/>
            <a:ext cx="10515600" cy="1325563"/>
          </a:xfrm>
        </p:spPr>
        <p:txBody>
          <a:bodyPr/>
          <a:lstStyle/>
          <a:p>
            <a:pPr algn="ctr"/>
            <a:r>
              <a:rPr lang="nl-NL" dirty="0"/>
              <a:t>Stap 1: individueel vragen bedenken</a:t>
            </a:r>
          </a:p>
        </p:txBody>
      </p:sp>
      <p:sp>
        <p:nvSpPr>
          <p:cNvPr id="27" name="Tekstvak 26">
            <a:extLst>
              <a:ext uri="{FF2B5EF4-FFF2-40B4-BE49-F238E27FC236}">
                <a16:creationId xmlns:a16="http://schemas.microsoft.com/office/drawing/2014/main" id="{7FDE38A9-7B21-47CC-922B-98AB74C2CCBD}"/>
              </a:ext>
            </a:extLst>
          </p:cNvPr>
          <p:cNvSpPr txBox="1"/>
          <p:nvPr/>
        </p:nvSpPr>
        <p:spPr>
          <a:xfrm>
            <a:off x="2663267" y="5077504"/>
            <a:ext cx="6013922" cy="954107"/>
          </a:xfrm>
          <a:prstGeom prst="rect">
            <a:avLst/>
          </a:prstGeom>
          <a:noFill/>
          <a:ln>
            <a:solidFill>
              <a:schemeClr val="tx1"/>
            </a:solidFill>
          </a:ln>
        </p:spPr>
        <p:txBody>
          <a:bodyPr wrap="square">
            <a:spAutoFit/>
          </a:bodyPr>
          <a:lstStyle/>
          <a:p>
            <a:pPr algn="ctr"/>
            <a:r>
              <a:rPr lang="nl-NL" sz="2800" dirty="0"/>
              <a:t>Noteer vragen op post-its</a:t>
            </a:r>
          </a:p>
          <a:p>
            <a:pPr algn="ctr"/>
            <a:r>
              <a:rPr lang="nl-NL" sz="2800" dirty="0"/>
              <a:t>Per vraagtype minimaal 1 vraag</a:t>
            </a:r>
          </a:p>
        </p:txBody>
      </p:sp>
    </p:spTree>
    <p:extLst>
      <p:ext uri="{BB962C8B-B14F-4D97-AF65-F5344CB8AC3E}">
        <p14:creationId xmlns:p14="http://schemas.microsoft.com/office/powerpoint/2010/main" val="3103593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838200" y="96906"/>
            <a:ext cx="10515600" cy="1325563"/>
          </a:xfrm>
        </p:spPr>
        <p:txBody>
          <a:bodyPr/>
          <a:lstStyle/>
          <a:p>
            <a:pPr algn="ctr"/>
            <a:r>
              <a:rPr lang="nl-NL" dirty="0"/>
              <a:t>Stap 2: vragen uitwisselen</a:t>
            </a:r>
          </a:p>
        </p:txBody>
      </p:sp>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852166" y="1655592"/>
            <a:ext cx="6168271" cy="3331450"/>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4298714" y="1899856"/>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167695" y="701686"/>
            <a:ext cx="2120545" cy="2373086"/>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0325" y="1031125"/>
            <a:ext cx="1598347" cy="2059510"/>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24" y="3773122"/>
            <a:ext cx="1644624" cy="2162947"/>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9239" y="4082142"/>
            <a:ext cx="1583819" cy="1820024"/>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7562290" y="1841246"/>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A90DEEFB-D7F6-4889-B35C-AD73CDF8258B}"/>
              </a:ext>
            </a:extLst>
          </p:cNvPr>
          <p:cNvSpPr/>
          <p:nvPr/>
        </p:nvSpPr>
        <p:spPr>
          <a:xfrm>
            <a:off x="8080926" y="4546105"/>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31F60FFD-BF4B-4DC3-A316-C8BA16953322}"/>
              </a:ext>
            </a:extLst>
          </p:cNvPr>
          <p:cNvSpPr/>
          <p:nvPr/>
        </p:nvSpPr>
        <p:spPr>
          <a:xfrm>
            <a:off x="3496581" y="4415708"/>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285F3460-D4B8-4DD4-8F17-1DC6D4BA99C0}"/>
              </a:ext>
            </a:extLst>
          </p:cNvPr>
          <p:cNvSpPr/>
          <p:nvPr/>
        </p:nvSpPr>
        <p:spPr>
          <a:xfrm>
            <a:off x="8347832" y="1713734"/>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8C112514-3B0E-4D3C-845A-158D5841DF20}"/>
              </a:ext>
            </a:extLst>
          </p:cNvPr>
          <p:cNvSpPr/>
          <p:nvPr/>
        </p:nvSpPr>
        <p:spPr>
          <a:xfrm>
            <a:off x="4780270" y="4646264"/>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5FC2414D-C8DD-4F81-9307-E1F48B548BE9}"/>
              </a:ext>
            </a:extLst>
          </p:cNvPr>
          <p:cNvSpPr/>
          <p:nvPr/>
        </p:nvSpPr>
        <p:spPr>
          <a:xfrm>
            <a:off x="8402054" y="3824470"/>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C571238-D649-4139-A185-8A4F9937C0F8}"/>
              </a:ext>
            </a:extLst>
          </p:cNvPr>
          <p:cNvSpPr/>
          <p:nvPr/>
        </p:nvSpPr>
        <p:spPr>
          <a:xfrm>
            <a:off x="2785275" y="2380835"/>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8A317CB3-31F3-408D-8A7D-7500C61A19A0}"/>
              </a:ext>
            </a:extLst>
          </p:cNvPr>
          <p:cNvSpPr/>
          <p:nvPr/>
        </p:nvSpPr>
        <p:spPr>
          <a:xfrm>
            <a:off x="7074071" y="4305396"/>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21EB2AFE-7C46-4EA4-82CB-F779B39C45F8}"/>
              </a:ext>
            </a:extLst>
          </p:cNvPr>
          <p:cNvSpPr/>
          <p:nvPr/>
        </p:nvSpPr>
        <p:spPr>
          <a:xfrm>
            <a:off x="3335328" y="3372342"/>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35C31802-A5F8-4789-B744-9EE104FCF6E3}"/>
              </a:ext>
            </a:extLst>
          </p:cNvPr>
          <p:cNvSpPr/>
          <p:nvPr/>
        </p:nvSpPr>
        <p:spPr>
          <a:xfrm>
            <a:off x="6798389" y="1588144"/>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33C45B77-E755-457A-A0A8-2C27857855F9}"/>
              </a:ext>
            </a:extLst>
          </p:cNvPr>
          <p:cNvSpPr/>
          <p:nvPr/>
        </p:nvSpPr>
        <p:spPr>
          <a:xfrm>
            <a:off x="3335329" y="1968086"/>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753001B4-0225-45DE-8C44-5F42C771C2A1}"/>
              </a:ext>
            </a:extLst>
          </p:cNvPr>
          <p:cNvSpPr/>
          <p:nvPr/>
        </p:nvSpPr>
        <p:spPr>
          <a:xfrm>
            <a:off x="8204547" y="2450822"/>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E68CFD46-7122-47F4-B5A9-727EF7CC8328}"/>
              </a:ext>
            </a:extLst>
          </p:cNvPr>
          <p:cNvSpPr/>
          <p:nvPr/>
        </p:nvSpPr>
        <p:spPr>
          <a:xfrm>
            <a:off x="8473848" y="3366587"/>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051F1BCF-60D7-4D3E-8B28-ABDF5BC7F107}"/>
              </a:ext>
            </a:extLst>
          </p:cNvPr>
          <p:cNvSpPr/>
          <p:nvPr/>
        </p:nvSpPr>
        <p:spPr>
          <a:xfrm>
            <a:off x="4138013" y="3945582"/>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68C2B965-A055-4E2E-9453-9EF76B476171}"/>
              </a:ext>
            </a:extLst>
          </p:cNvPr>
          <p:cNvSpPr/>
          <p:nvPr/>
        </p:nvSpPr>
        <p:spPr>
          <a:xfrm>
            <a:off x="3656457" y="2450822"/>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Tekstvak 43">
            <a:extLst>
              <a:ext uri="{FF2B5EF4-FFF2-40B4-BE49-F238E27FC236}">
                <a16:creationId xmlns:a16="http://schemas.microsoft.com/office/drawing/2014/main" id="{F7BE9E79-9680-481C-A1DB-DF003C703B3E}"/>
              </a:ext>
            </a:extLst>
          </p:cNvPr>
          <p:cNvSpPr txBox="1"/>
          <p:nvPr/>
        </p:nvSpPr>
        <p:spPr>
          <a:xfrm>
            <a:off x="2663267" y="5077504"/>
            <a:ext cx="6381044" cy="954107"/>
          </a:xfrm>
          <a:prstGeom prst="rect">
            <a:avLst/>
          </a:prstGeom>
          <a:noFill/>
          <a:ln>
            <a:solidFill>
              <a:schemeClr val="tx1"/>
            </a:solidFill>
          </a:ln>
        </p:spPr>
        <p:txBody>
          <a:bodyPr wrap="square">
            <a:spAutoFit/>
          </a:bodyPr>
          <a:lstStyle/>
          <a:p>
            <a:pPr algn="ctr"/>
            <a:r>
              <a:rPr lang="nl-NL" sz="2800" dirty="0"/>
              <a:t>Plak de vragen één voor één bij vraagtypes</a:t>
            </a:r>
          </a:p>
          <a:p>
            <a:pPr algn="ctr"/>
            <a:r>
              <a:rPr lang="nl-NL" sz="2800" dirty="0"/>
              <a:t>Bespreek: Wat valt je op?</a:t>
            </a:r>
          </a:p>
        </p:txBody>
      </p:sp>
    </p:spTree>
    <p:extLst>
      <p:ext uri="{BB962C8B-B14F-4D97-AF65-F5344CB8AC3E}">
        <p14:creationId xmlns:p14="http://schemas.microsoft.com/office/powerpoint/2010/main" val="1748723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id="{B4A917FC-98DE-ADFE-52AF-B6BFB3E08041}"/>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a:latin typeface="+mj-lt"/>
                <a:ea typeface="+mj-ea"/>
                <a:cs typeface="+mj-cs"/>
              </a:rPr>
              <a:t>Ff voorstellen</a:t>
            </a:r>
          </a:p>
        </p:txBody>
      </p:sp>
      <p:sp>
        <p:nvSpPr>
          <p:cNvPr id="2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ijdelijke aanduiding voor inhoud 3">
            <a:extLst>
              <a:ext uri="{FF2B5EF4-FFF2-40B4-BE49-F238E27FC236}">
                <a16:creationId xmlns:a16="http://schemas.microsoft.com/office/drawing/2014/main" id="{118C30EE-6FA9-A482-CD47-E41782AE89CE}"/>
              </a:ext>
            </a:extLst>
          </p:cNvPr>
          <p:cNvPicPr>
            <a:picLocks noChangeAspect="1"/>
          </p:cNvPicPr>
          <p:nvPr/>
        </p:nvPicPr>
        <p:blipFill rotWithShape="1">
          <a:blip r:embed="rId3"/>
          <a:srcRect t="912" r="-3" b="9303"/>
          <a:stretch/>
        </p:blipFill>
        <p:spPr>
          <a:xfrm>
            <a:off x="1042059" y="2771179"/>
            <a:ext cx="4165518" cy="3739897"/>
          </a:xfrm>
          <a:prstGeom prst="rect">
            <a:avLst/>
          </a:prstGeom>
        </p:spPr>
      </p:pic>
      <p:pic>
        <p:nvPicPr>
          <p:cNvPr id="2" name="Tijdelijke aanduiding voor inhoud 3">
            <a:extLst>
              <a:ext uri="{FF2B5EF4-FFF2-40B4-BE49-F238E27FC236}">
                <a16:creationId xmlns:a16="http://schemas.microsoft.com/office/drawing/2014/main" id="{53BDDD75-A211-8215-4953-2EF8F71968DB}"/>
              </a:ext>
            </a:extLst>
          </p:cNvPr>
          <p:cNvPicPr>
            <a:picLocks noChangeAspect="1"/>
          </p:cNvPicPr>
          <p:nvPr/>
        </p:nvPicPr>
        <p:blipFill rotWithShape="1">
          <a:blip r:embed="rId4"/>
          <a:srcRect l="16286" t="6987" r="39052" b="35300"/>
          <a:stretch/>
        </p:blipFill>
        <p:spPr>
          <a:xfrm>
            <a:off x="6656161" y="2313544"/>
            <a:ext cx="4760158" cy="4197532"/>
          </a:xfrm>
          <a:prstGeom prst="rect">
            <a:avLst/>
          </a:prstGeom>
        </p:spPr>
      </p:pic>
    </p:spTree>
    <p:extLst>
      <p:ext uri="{BB962C8B-B14F-4D97-AF65-F5344CB8AC3E}">
        <p14:creationId xmlns:p14="http://schemas.microsoft.com/office/powerpoint/2010/main" val="2702440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865063" y="1351645"/>
            <a:ext cx="6168271" cy="3331450"/>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4378502" y="1594113"/>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190274" y="1027966"/>
            <a:ext cx="2120545" cy="2373086"/>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5630" y="1222524"/>
            <a:ext cx="1598347" cy="2059510"/>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24" y="3773122"/>
            <a:ext cx="1644624" cy="2162947"/>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9239" y="4082142"/>
            <a:ext cx="1583819" cy="1820024"/>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7642078" y="1535503"/>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A90DEEFB-D7F6-4889-B35C-AD73CDF8258B}"/>
              </a:ext>
            </a:extLst>
          </p:cNvPr>
          <p:cNvSpPr/>
          <p:nvPr/>
        </p:nvSpPr>
        <p:spPr>
          <a:xfrm>
            <a:off x="8160714" y="4240362"/>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31F60FFD-BF4B-4DC3-A316-C8BA16953322}"/>
              </a:ext>
            </a:extLst>
          </p:cNvPr>
          <p:cNvSpPr/>
          <p:nvPr/>
        </p:nvSpPr>
        <p:spPr>
          <a:xfrm>
            <a:off x="3576369" y="4109965"/>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285F3460-D4B8-4DD4-8F17-1DC6D4BA99C0}"/>
              </a:ext>
            </a:extLst>
          </p:cNvPr>
          <p:cNvSpPr/>
          <p:nvPr/>
        </p:nvSpPr>
        <p:spPr>
          <a:xfrm>
            <a:off x="8427620" y="1407991"/>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8C112514-3B0E-4D3C-845A-158D5841DF20}"/>
              </a:ext>
            </a:extLst>
          </p:cNvPr>
          <p:cNvSpPr/>
          <p:nvPr/>
        </p:nvSpPr>
        <p:spPr>
          <a:xfrm>
            <a:off x="4860058" y="4340521"/>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5FC2414D-C8DD-4F81-9307-E1F48B548BE9}"/>
              </a:ext>
            </a:extLst>
          </p:cNvPr>
          <p:cNvSpPr/>
          <p:nvPr/>
        </p:nvSpPr>
        <p:spPr>
          <a:xfrm>
            <a:off x="8481842" y="3518727"/>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C571238-D649-4139-A185-8A4F9937C0F8}"/>
              </a:ext>
            </a:extLst>
          </p:cNvPr>
          <p:cNvSpPr/>
          <p:nvPr/>
        </p:nvSpPr>
        <p:spPr>
          <a:xfrm>
            <a:off x="2865063" y="2075092"/>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8A317CB3-31F3-408D-8A7D-7500C61A19A0}"/>
              </a:ext>
            </a:extLst>
          </p:cNvPr>
          <p:cNvSpPr/>
          <p:nvPr/>
        </p:nvSpPr>
        <p:spPr>
          <a:xfrm>
            <a:off x="7153859" y="3999653"/>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21EB2AFE-7C46-4EA4-82CB-F779B39C45F8}"/>
              </a:ext>
            </a:extLst>
          </p:cNvPr>
          <p:cNvSpPr/>
          <p:nvPr/>
        </p:nvSpPr>
        <p:spPr>
          <a:xfrm>
            <a:off x="3415116" y="3066599"/>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35C31802-A5F8-4789-B744-9EE104FCF6E3}"/>
              </a:ext>
            </a:extLst>
          </p:cNvPr>
          <p:cNvSpPr/>
          <p:nvPr/>
        </p:nvSpPr>
        <p:spPr>
          <a:xfrm>
            <a:off x="6878177" y="1282401"/>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33C45B77-E755-457A-A0A8-2C27857855F9}"/>
              </a:ext>
            </a:extLst>
          </p:cNvPr>
          <p:cNvSpPr/>
          <p:nvPr/>
        </p:nvSpPr>
        <p:spPr>
          <a:xfrm>
            <a:off x="3415117" y="1662343"/>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753001B4-0225-45DE-8C44-5F42C771C2A1}"/>
              </a:ext>
            </a:extLst>
          </p:cNvPr>
          <p:cNvSpPr/>
          <p:nvPr/>
        </p:nvSpPr>
        <p:spPr>
          <a:xfrm>
            <a:off x="8284335" y="2145079"/>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E68CFD46-7122-47F4-B5A9-727EF7CC8328}"/>
              </a:ext>
            </a:extLst>
          </p:cNvPr>
          <p:cNvSpPr/>
          <p:nvPr/>
        </p:nvSpPr>
        <p:spPr>
          <a:xfrm>
            <a:off x="8553636" y="3060844"/>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051F1BCF-60D7-4D3E-8B28-ABDF5BC7F107}"/>
              </a:ext>
            </a:extLst>
          </p:cNvPr>
          <p:cNvSpPr/>
          <p:nvPr/>
        </p:nvSpPr>
        <p:spPr>
          <a:xfrm>
            <a:off x="4217801" y="3639839"/>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68C2B965-A055-4E2E-9453-9EF76B476171}"/>
              </a:ext>
            </a:extLst>
          </p:cNvPr>
          <p:cNvSpPr/>
          <p:nvPr/>
        </p:nvSpPr>
        <p:spPr>
          <a:xfrm>
            <a:off x="3736245" y="2145079"/>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ABCBC1AD-CA01-40BB-88FF-1CD45B03E4CF}"/>
              </a:ext>
            </a:extLst>
          </p:cNvPr>
          <p:cNvSpPr/>
          <p:nvPr/>
        </p:nvSpPr>
        <p:spPr>
          <a:xfrm>
            <a:off x="961605" y="3399593"/>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1E0C7C24-908A-4FC0-BD88-2FE0C24DC692}"/>
              </a:ext>
            </a:extLst>
          </p:cNvPr>
          <p:cNvSpPr/>
          <p:nvPr/>
        </p:nvSpPr>
        <p:spPr>
          <a:xfrm>
            <a:off x="8481842" y="2180125"/>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Ovaal 29">
            <a:extLst>
              <a:ext uri="{FF2B5EF4-FFF2-40B4-BE49-F238E27FC236}">
                <a16:creationId xmlns:a16="http://schemas.microsoft.com/office/drawing/2014/main" id="{5C28DECD-7B24-46C1-8DDE-CA3CA60D7F4E}"/>
              </a:ext>
            </a:extLst>
          </p:cNvPr>
          <p:cNvSpPr/>
          <p:nvPr/>
        </p:nvSpPr>
        <p:spPr>
          <a:xfrm>
            <a:off x="1055431" y="6106399"/>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0">
            <a:extLst>
              <a:ext uri="{FF2B5EF4-FFF2-40B4-BE49-F238E27FC236}">
                <a16:creationId xmlns:a16="http://schemas.microsoft.com/office/drawing/2014/main" id="{60A38250-5097-4825-B5F5-A3780E05B899}"/>
              </a:ext>
            </a:extLst>
          </p:cNvPr>
          <p:cNvSpPr/>
          <p:nvPr/>
        </p:nvSpPr>
        <p:spPr>
          <a:xfrm>
            <a:off x="10352574" y="5971932"/>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4D5CFAE4-4961-4FD4-B10E-BFE051330724}"/>
              </a:ext>
            </a:extLst>
          </p:cNvPr>
          <p:cNvSpPr/>
          <p:nvPr/>
        </p:nvSpPr>
        <p:spPr>
          <a:xfrm>
            <a:off x="4529351" y="1737248"/>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4E6999D3-43DC-4004-B1F8-A8669C46CF1C}"/>
              </a:ext>
            </a:extLst>
          </p:cNvPr>
          <p:cNvPicPr>
            <a:picLocks noChangeAspect="1"/>
          </p:cNvPicPr>
          <p:nvPr/>
        </p:nvPicPr>
        <p:blipFill>
          <a:blip r:embed="rId8"/>
          <a:stretch>
            <a:fillRect/>
          </a:stretch>
        </p:blipFill>
        <p:spPr>
          <a:xfrm>
            <a:off x="1082152" y="3000681"/>
            <a:ext cx="652329" cy="280440"/>
          </a:xfrm>
          <a:prstGeom prst="rect">
            <a:avLst/>
          </a:prstGeom>
        </p:spPr>
      </p:pic>
      <p:sp>
        <p:nvSpPr>
          <p:cNvPr id="33" name="Rechthoek 32">
            <a:extLst>
              <a:ext uri="{FF2B5EF4-FFF2-40B4-BE49-F238E27FC236}">
                <a16:creationId xmlns:a16="http://schemas.microsoft.com/office/drawing/2014/main" id="{C2DBDFFD-3E56-4C60-A3B8-F4C5A1741A86}"/>
              </a:ext>
            </a:extLst>
          </p:cNvPr>
          <p:cNvSpPr/>
          <p:nvPr/>
        </p:nvSpPr>
        <p:spPr>
          <a:xfrm>
            <a:off x="1087189" y="5613468"/>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3E226AEF-AF13-4D39-A78D-0BE9E33CE2C7}"/>
              </a:ext>
            </a:extLst>
          </p:cNvPr>
          <p:cNvSpPr/>
          <p:nvPr/>
        </p:nvSpPr>
        <p:spPr>
          <a:xfrm>
            <a:off x="10620019" y="5428223"/>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4">
            <a:extLst>
              <a:ext uri="{FF2B5EF4-FFF2-40B4-BE49-F238E27FC236}">
                <a16:creationId xmlns:a16="http://schemas.microsoft.com/office/drawing/2014/main" id="{2F8F928B-3A59-4C5E-B284-BCB153089D68}"/>
              </a:ext>
            </a:extLst>
          </p:cNvPr>
          <p:cNvSpPr/>
          <p:nvPr/>
        </p:nvSpPr>
        <p:spPr>
          <a:xfrm>
            <a:off x="10639208" y="2877150"/>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Ovaal 35">
            <a:extLst>
              <a:ext uri="{FF2B5EF4-FFF2-40B4-BE49-F238E27FC236}">
                <a16:creationId xmlns:a16="http://schemas.microsoft.com/office/drawing/2014/main" id="{66F47E0F-18D8-45C2-9D93-D4A03C2E970E}"/>
              </a:ext>
            </a:extLst>
          </p:cNvPr>
          <p:cNvSpPr/>
          <p:nvPr/>
        </p:nvSpPr>
        <p:spPr>
          <a:xfrm>
            <a:off x="10445021" y="3399593"/>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D669179D-D3F5-4E0E-A2C1-AF9B8984BED3}"/>
              </a:ext>
            </a:extLst>
          </p:cNvPr>
          <p:cNvSpPr/>
          <p:nvPr/>
        </p:nvSpPr>
        <p:spPr>
          <a:xfrm>
            <a:off x="7271539" y="4240362"/>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al 37">
            <a:extLst>
              <a:ext uri="{FF2B5EF4-FFF2-40B4-BE49-F238E27FC236}">
                <a16:creationId xmlns:a16="http://schemas.microsoft.com/office/drawing/2014/main" id="{3ED469D5-6C67-42ED-930B-6F7E1C7B5983}"/>
              </a:ext>
            </a:extLst>
          </p:cNvPr>
          <p:cNvSpPr/>
          <p:nvPr/>
        </p:nvSpPr>
        <p:spPr>
          <a:xfrm>
            <a:off x="2983217" y="3142078"/>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1082152" y="30714"/>
            <a:ext cx="10515600" cy="1325563"/>
          </a:xfrm>
        </p:spPr>
        <p:txBody>
          <a:bodyPr/>
          <a:lstStyle/>
          <a:p>
            <a:pPr algn="ctr"/>
            <a:r>
              <a:rPr lang="nl-NL" dirty="0"/>
              <a:t>Stap 3: doorvragen op elkaars vragen</a:t>
            </a:r>
          </a:p>
        </p:txBody>
      </p:sp>
      <p:sp>
        <p:nvSpPr>
          <p:cNvPr id="39" name="Tekstvak 38">
            <a:extLst>
              <a:ext uri="{FF2B5EF4-FFF2-40B4-BE49-F238E27FC236}">
                <a16:creationId xmlns:a16="http://schemas.microsoft.com/office/drawing/2014/main" id="{5F4EC14D-16BF-4DAB-B179-E378038854CC}"/>
              </a:ext>
            </a:extLst>
          </p:cNvPr>
          <p:cNvSpPr txBox="1"/>
          <p:nvPr/>
        </p:nvSpPr>
        <p:spPr>
          <a:xfrm>
            <a:off x="3089039" y="5098545"/>
            <a:ext cx="6013922" cy="1384995"/>
          </a:xfrm>
          <a:prstGeom prst="rect">
            <a:avLst/>
          </a:prstGeom>
          <a:noFill/>
          <a:ln>
            <a:solidFill>
              <a:schemeClr val="tx1"/>
            </a:solidFill>
          </a:ln>
        </p:spPr>
        <p:txBody>
          <a:bodyPr wrap="square">
            <a:spAutoFit/>
          </a:bodyPr>
          <a:lstStyle/>
          <a:p>
            <a:pPr algn="ctr"/>
            <a:r>
              <a:rPr lang="nl-NL" sz="2800" dirty="0"/>
              <a:t>Kies een vraag van een ander</a:t>
            </a:r>
          </a:p>
          <a:p>
            <a:pPr algn="ctr"/>
            <a:r>
              <a:rPr lang="nl-NL" sz="2800" dirty="0"/>
              <a:t>Verzin een vervolgvraag</a:t>
            </a:r>
          </a:p>
          <a:p>
            <a:pPr algn="ctr"/>
            <a:r>
              <a:rPr lang="nl-NL" sz="2800" dirty="0"/>
              <a:t>Doe dit bij elk vraagtype</a:t>
            </a:r>
          </a:p>
        </p:txBody>
      </p:sp>
    </p:spTree>
    <p:extLst>
      <p:ext uri="{BB962C8B-B14F-4D97-AF65-F5344CB8AC3E}">
        <p14:creationId xmlns:p14="http://schemas.microsoft.com/office/powerpoint/2010/main" val="3372830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C5F52-7872-4C67-A02F-CABB1786885C}"/>
              </a:ext>
            </a:extLst>
          </p:cNvPr>
          <p:cNvSpPr>
            <a:spLocks noGrp="1"/>
          </p:cNvSpPr>
          <p:nvPr>
            <p:ph type="title"/>
          </p:nvPr>
        </p:nvSpPr>
        <p:spPr>
          <a:xfrm>
            <a:off x="1217458" y="121868"/>
            <a:ext cx="10515600" cy="1325563"/>
          </a:xfrm>
        </p:spPr>
        <p:txBody>
          <a:bodyPr/>
          <a:lstStyle/>
          <a:p>
            <a:pPr algn="ctr"/>
            <a:r>
              <a:rPr lang="nl-NL" dirty="0"/>
              <a:t>Stap 4: uitwisselen en vergelijken</a:t>
            </a:r>
          </a:p>
        </p:txBody>
      </p:sp>
      <p:pic>
        <p:nvPicPr>
          <p:cNvPr id="4" name="Tijdelijke aanduiding voor inhoud 3">
            <a:extLst>
              <a:ext uri="{FF2B5EF4-FFF2-40B4-BE49-F238E27FC236}">
                <a16:creationId xmlns:a16="http://schemas.microsoft.com/office/drawing/2014/main" id="{7FA46529-2993-4974-9418-0C1961E395A8}"/>
              </a:ext>
            </a:extLst>
          </p:cNvPr>
          <p:cNvPicPr>
            <a:picLocks noGrp="1" noChangeAspect="1"/>
          </p:cNvPicPr>
          <p:nvPr>
            <p:ph idx="1"/>
          </p:nvPr>
        </p:nvPicPr>
        <p:blipFill rotWithShape="1">
          <a:blip r:embed="rId3"/>
          <a:srcRect l="15596" t="10855" r="32393" b="60925"/>
          <a:stretch/>
        </p:blipFill>
        <p:spPr>
          <a:xfrm>
            <a:off x="2651623" y="1520334"/>
            <a:ext cx="6168271" cy="3331450"/>
          </a:xfrm>
          <a:prstGeom prst="rect">
            <a:avLst/>
          </a:prstGeom>
        </p:spPr>
      </p:pic>
      <p:sp>
        <p:nvSpPr>
          <p:cNvPr id="3" name="Rechthoek 2">
            <a:extLst>
              <a:ext uri="{FF2B5EF4-FFF2-40B4-BE49-F238E27FC236}">
                <a16:creationId xmlns:a16="http://schemas.microsoft.com/office/drawing/2014/main" id="{10701A48-C756-49A3-AE84-32C95CFE8E0E}"/>
              </a:ext>
            </a:extLst>
          </p:cNvPr>
          <p:cNvSpPr/>
          <p:nvPr/>
        </p:nvSpPr>
        <p:spPr>
          <a:xfrm>
            <a:off x="4151072" y="1816884"/>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a:extLst>
              <a:ext uri="{FF2B5EF4-FFF2-40B4-BE49-F238E27FC236}">
                <a16:creationId xmlns:a16="http://schemas.microsoft.com/office/drawing/2014/main" id="{4F2B7405-4DB5-43FF-BEBF-5404D9D12B39}"/>
              </a:ext>
            </a:extLst>
          </p:cNvPr>
          <p:cNvPicPr>
            <a:picLocks noChangeAspect="1"/>
          </p:cNvPicPr>
          <p:nvPr/>
        </p:nvPicPr>
        <p:blipFill rotWithShape="1">
          <a:blip r:embed="rId4"/>
          <a:srcRect l="1" r="72010" b="53016"/>
          <a:stretch/>
        </p:blipFill>
        <p:spPr>
          <a:xfrm>
            <a:off x="85366" y="1008520"/>
            <a:ext cx="2120545" cy="2373086"/>
          </a:xfrm>
          <a:prstGeom prst="rect">
            <a:avLst/>
          </a:prstGeom>
        </p:spPr>
      </p:pic>
      <p:pic>
        <p:nvPicPr>
          <p:cNvPr id="7" name="Afbeelding 6">
            <a:extLst>
              <a:ext uri="{FF2B5EF4-FFF2-40B4-BE49-F238E27FC236}">
                <a16:creationId xmlns:a16="http://schemas.microsoft.com/office/drawing/2014/main" id="{C4952115-C432-420F-B082-D08EAB07D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3067" y="1325815"/>
            <a:ext cx="1598347" cy="2059510"/>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68210D7-0566-4513-8F15-D7626661B3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324" y="3773122"/>
            <a:ext cx="1644624" cy="2162947"/>
          </a:xfrm>
          <a:prstGeom prst="rect">
            <a:avLst/>
          </a:prstGeom>
        </p:spPr>
      </p:pic>
      <p:pic>
        <p:nvPicPr>
          <p:cNvPr id="11" name="Afbeelding 10">
            <a:extLst>
              <a:ext uri="{FF2B5EF4-FFF2-40B4-BE49-F238E27FC236}">
                <a16:creationId xmlns:a16="http://schemas.microsoft.com/office/drawing/2014/main" id="{D27A79F4-26F8-45AC-BE67-4A69DE774F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9239" y="4082142"/>
            <a:ext cx="1583819" cy="1820024"/>
          </a:xfrm>
          <a:prstGeom prst="rect">
            <a:avLst/>
          </a:prstGeom>
        </p:spPr>
      </p:pic>
      <p:sp>
        <p:nvSpPr>
          <p:cNvPr id="12" name="Rechthoek 11">
            <a:extLst>
              <a:ext uri="{FF2B5EF4-FFF2-40B4-BE49-F238E27FC236}">
                <a16:creationId xmlns:a16="http://schemas.microsoft.com/office/drawing/2014/main" id="{DAF42E63-5BA5-4641-A52B-DD2769BFC938}"/>
              </a:ext>
            </a:extLst>
          </p:cNvPr>
          <p:cNvSpPr/>
          <p:nvPr/>
        </p:nvSpPr>
        <p:spPr>
          <a:xfrm>
            <a:off x="7414648" y="1758274"/>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A90DEEFB-D7F6-4889-B35C-AD73CDF8258B}"/>
              </a:ext>
            </a:extLst>
          </p:cNvPr>
          <p:cNvSpPr/>
          <p:nvPr/>
        </p:nvSpPr>
        <p:spPr>
          <a:xfrm>
            <a:off x="7933284" y="4463133"/>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31F60FFD-BF4B-4DC3-A316-C8BA16953322}"/>
              </a:ext>
            </a:extLst>
          </p:cNvPr>
          <p:cNvSpPr/>
          <p:nvPr/>
        </p:nvSpPr>
        <p:spPr>
          <a:xfrm>
            <a:off x="632324" y="6126036"/>
            <a:ext cx="642257" cy="263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Rechthoek 14">
            <a:extLst>
              <a:ext uri="{FF2B5EF4-FFF2-40B4-BE49-F238E27FC236}">
                <a16:creationId xmlns:a16="http://schemas.microsoft.com/office/drawing/2014/main" id="{285F3460-D4B8-4DD4-8F17-1DC6D4BA99C0}"/>
              </a:ext>
            </a:extLst>
          </p:cNvPr>
          <p:cNvSpPr/>
          <p:nvPr/>
        </p:nvSpPr>
        <p:spPr>
          <a:xfrm>
            <a:off x="8200190" y="1630762"/>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15">
            <a:extLst>
              <a:ext uri="{FF2B5EF4-FFF2-40B4-BE49-F238E27FC236}">
                <a16:creationId xmlns:a16="http://schemas.microsoft.com/office/drawing/2014/main" id="{8C112514-3B0E-4D3C-845A-158D5841DF20}"/>
              </a:ext>
            </a:extLst>
          </p:cNvPr>
          <p:cNvSpPr/>
          <p:nvPr/>
        </p:nvSpPr>
        <p:spPr>
          <a:xfrm>
            <a:off x="4632628" y="4563292"/>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hthoek 16">
            <a:extLst>
              <a:ext uri="{FF2B5EF4-FFF2-40B4-BE49-F238E27FC236}">
                <a16:creationId xmlns:a16="http://schemas.microsoft.com/office/drawing/2014/main" id="{5FC2414D-C8DD-4F81-9307-E1F48B548BE9}"/>
              </a:ext>
            </a:extLst>
          </p:cNvPr>
          <p:cNvSpPr/>
          <p:nvPr/>
        </p:nvSpPr>
        <p:spPr>
          <a:xfrm>
            <a:off x="8254412" y="3741498"/>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17">
            <a:extLst>
              <a:ext uri="{FF2B5EF4-FFF2-40B4-BE49-F238E27FC236}">
                <a16:creationId xmlns:a16="http://schemas.microsoft.com/office/drawing/2014/main" id="{4C571238-D649-4139-A185-8A4F9937C0F8}"/>
              </a:ext>
            </a:extLst>
          </p:cNvPr>
          <p:cNvSpPr/>
          <p:nvPr/>
        </p:nvSpPr>
        <p:spPr>
          <a:xfrm>
            <a:off x="453915" y="3583205"/>
            <a:ext cx="642257" cy="26375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18">
            <a:extLst>
              <a:ext uri="{FF2B5EF4-FFF2-40B4-BE49-F238E27FC236}">
                <a16:creationId xmlns:a16="http://schemas.microsoft.com/office/drawing/2014/main" id="{8A317CB3-31F3-408D-8A7D-7500C61A19A0}"/>
              </a:ext>
            </a:extLst>
          </p:cNvPr>
          <p:cNvSpPr/>
          <p:nvPr/>
        </p:nvSpPr>
        <p:spPr>
          <a:xfrm>
            <a:off x="9804166" y="6126036"/>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Rechthoek 19">
            <a:extLst>
              <a:ext uri="{FF2B5EF4-FFF2-40B4-BE49-F238E27FC236}">
                <a16:creationId xmlns:a16="http://schemas.microsoft.com/office/drawing/2014/main" id="{21EB2AFE-7C46-4EA4-82CB-F779B39C45F8}"/>
              </a:ext>
            </a:extLst>
          </p:cNvPr>
          <p:cNvSpPr/>
          <p:nvPr/>
        </p:nvSpPr>
        <p:spPr>
          <a:xfrm>
            <a:off x="3187686" y="3289370"/>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Rechthoek 20">
            <a:extLst>
              <a:ext uri="{FF2B5EF4-FFF2-40B4-BE49-F238E27FC236}">
                <a16:creationId xmlns:a16="http://schemas.microsoft.com/office/drawing/2014/main" id="{35C31802-A5F8-4789-B744-9EE104FCF6E3}"/>
              </a:ext>
            </a:extLst>
          </p:cNvPr>
          <p:cNvSpPr/>
          <p:nvPr/>
        </p:nvSpPr>
        <p:spPr>
          <a:xfrm>
            <a:off x="6650747" y="1505172"/>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hthoek 21">
            <a:extLst>
              <a:ext uri="{FF2B5EF4-FFF2-40B4-BE49-F238E27FC236}">
                <a16:creationId xmlns:a16="http://schemas.microsoft.com/office/drawing/2014/main" id="{33C45B77-E755-457A-A0A8-2C27857855F9}"/>
              </a:ext>
            </a:extLst>
          </p:cNvPr>
          <p:cNvSpPr/>
          <p:nvPr/>
        </p:nvSpPr>
        <p:spPr>
          <a:xfrm>
            <a:off x="3187687" y="1885114"/>
            <a:ext cx="642257" cy="26375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Rechthoek 22">
            <a:extLst>
              <a:ext uri="{FF2B5EF4-FFF2-40B4-BE49-F238E27FC236}">
                <a16:creationId xmlns:a16="http://schemas.microsoft.com/office/drawing/2014/main" id="{753001B4-0225-45DE-8C44-5F42C771C2A1}"/>
              </a:ext>
            </a:extLst>
          </p:cNvPr>
          <p:cNvSpPr/>
          <p:nvPr/>
        </p:nvSpPr>
        <p:spPr>
          <a:xfrm>
            <a:off x="10203371" y="3528713"/>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E68CFD46-7122-47F4-B5A9-727EF7CC8328}"/>
              </a:ext>
            </a:extLst>
          </p:cNvPr>
          <p:cNvSpPr/>
          <p:nvPr/>
        </p:nvSpPr>
        <p:spPr>
          <a:xfrm>
            <a:off x="8326206" y="3283615"/>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Rechthoek 24">
            <a:extLst>
              <a:ext uri="{FF2B5EF4-FFF2-40B4-BE49-F238E27FC236}">
                <a16:creationId xmlns:a16="http://schemas.microsoft.com/office/drawing/2014/main" id="{051F1BCF-60D7-4D3E-8B28-ABDF5BC7F107}"/>
              </a:ext>
            </a:extLst>
          </p:cNvPr>
          <p:cNvSpPr/>
          <p:nvPr/>
        </p:nvSpPr>
        <p:spPr>
          <a:xfrm>
            <a:off x="3990371" y="3862610"/>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68C2B965-A055-4E2E-9453-9EF76B476171}"/>
              </a:ext>
            </a:extLst>
          </p:cNvPr>
          <p:cNvSpPr/>
          <p:nvPr/>
        </p:nvSpPr>
        <p:spPr>
          <a:xfrm>
            <a:off x="3508815" y="2367850"/>
            <a:ext cx="642257" cy="26375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9" name="Ovaal 28">
            <a:extLst>
              <a:ext uri="{FF2B5EF4-FFF2-40B4-BE49-F238E27FC236}">
                <a16:creationId xmlns:a16="http://schemas.microsoft.com/office/drawing/2014/main" id="{1E0C7C24-908A-4FC0-BD88-2FE0C24DC692}"/>
              </a:ext>
            </a:extLst>
          </p:cNvPr>
          <p:cNvSpPr/>
          <p:nvPr/>
        </p:nvSpPr>
        <p:spPr>
          <a:xfrm>
            <a:off x="11109818" y="3362782"/>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Ovaal 31">
            <a:extLst>
              <a:ext uri="{FF2B5EF4-FFF2-40B4-BE49-F238E27FC236}">
                <a16:creationId xmlns:a16="http://schemas.microsoft.com/office/drawing/2014/main" id="{4D5CFAE4-4961-4FD4-B10E-BFE051330724}"/>
              </a:ext>
            </a:extLst>
          </p:cNvPr>
          <p:cNvSpPr/>
          <p:nvPr/>
        </p:nvSpPr>
        <p:spPr>
          <a:xfrm>
            <a:off x="1346372" y="3412753"/>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D669179D-D3F5-4E0E-A2C1-AF9B8984BED3}"/>
              </a:ext>
            </a:extLst>
          </p:cNvPr>
          <p:cNvSpPr/>
          <p:nvPr/>
        </p:nvSpPr>
        <p:spPr>
          <a:xfrm>
            <a:off x="10710613" y="6000397"/>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al 37">
            <a:extLst>
              <a:ext uri="{FF2B5EF4-FFF2-40B4-BE49-F238E27FC236}">
                <a16:creationId xmlns:a16="http://schemas.microsoft.com/office/drawing/2014/main" id="{3ED469D5-6C67-42ED-930B-6F7E1C7B5983}"/>
              </a:ext>
            </a:extLst>
          </p:cNvPr>
          <p:cNvSpPr/>
          <p:nvPr/>
        </p:nvSpPr>
        <p:spPr>
          <a:xfrm>
            <a:off x="1346372" y="6004325"/>
            <a:ext cx="798410" cy="51503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kstvak 27">
            <a:extLst>
              <a:ext uri="{FF2B5EF4-FFF2-40B4-BE49-F238E27FC236}">
                <a16:creationId xmlns:a16="http://schemas.microsoft.com/office/drawing/2014/main" id="{604D20D5-7FA3-47F8-82FD-DC6376D21635}"/>
              </a:ext>
            </a:extLst>
          </p:cNvPr>
          <p:cNvSpPr txBox="1"/>
          <p:nvPr/>
        </p:nvSpPr>
        <p:spPr>
          <a:xfrm>
            <a:off x="2674176" y="5089724"/>
            <a:ext cx="6168271" cy="954107"/>
          </a:xfrm>
          <a:prstGeom prst="rect">
            <a:avLst/>
          </a:prstGeom>
          <a:noFill/>
          <a:ln>
            <a:solidFill>
              <a:schemeClr val="tx1"/>
            </a:solidFill>
          </a:ln>
        </p:spPr>
        <p:txBody>
          <a:bodyPr wrap="square">
            <a:spAutoFit/>
          </a:bodyPr>
          <a:lstStyle/>
          <a:p>
            <a:pPr algn="ctr"/>
            <a:r>
              <a:rPr lang="nl-NL" sz="2800" dirty="0"/>
              <a:t>Bekijk de vervolgvragen op jouw vragen</a:t>
            </a:r>
          </a:p>
          <a:p>
            <a:pPr algn="ctr"/>
            <a:r>
              <a:rPr lang="nl-NL" sz="2800" dirty="0"/>
              <a:t>Bespreek met elkaar: Wat valt op?</a:t>
            </a:r>
          </a:p>
        </p:txBody>
      </p:sp>
    </p:spTree>
    <p:extLst>
      <p:ext uri="{BB962C8B-B14F-4D97-AF65-F5344CB8AC3E}">
        <p14:creationId xmlns:p14="http://schemas.microsoft.com/office/powerpoint/2010/main" val="743657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a:extLst>
              <a:ext uri="{FF2B5EF4-FFF2-40B4-BE49-F238E27FC236}">
                <a16:creationId xmlns:a16="http://schemas.microsoft.com/office/drawing/2014/main" id="{56A477AB-6B7C-4230-8CFC-988843010FAF}"/>
              </a:ext>
            </a:extLst>
          </p:cNvPr>
          <p:cNvPicPr>
            <a:picLocks noChangeAspect="1"/>
          </p:cNvPicPr>
          <p:nvPr/>
        </p:nvPicPr>
        <p:blipFill rotWithShape="1">
          <a:blip r:embed="rId2"/>
          <a:srcRect l="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8" name="Freeform: Shape 17">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763196B-2771-4D7E-8437-43628BEE94C7}"/>
              </a:ext>
            </a:extLst>
          </p:cNvPr>
          <p:cNvSpPr>
            <a:spLocks noGrp="1"/>
          </p:cNvSpPr>
          <p:nvPr>
            <p:ph type="title"/>
          </p:nvPr>
        </p:nvSpPr>
        <p:spPr>
          <a:xfrm>
            <a:off x="327660" y="1169219"/>
            <a:ext cx="3438144" cy="1125728"/>
          </a:xfrm>
        </p:spPr>
        <p:txBody>
          <a:bodyPr anchor="b">
            <a:normAutofit/>
          </a:bodyPr>
          <a:lstStyle/>
          <a:p>
            <a:r>
              <a:rPr lang="nl-NL" sz="2800" dirty="0"/>
              <a:t>Reflectie</a:t>
            </a:r>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a:extLst>
              <a:ext uri="{FF2B5EF4-FFF2-40B4-BE49-F238E27FC236}">
                <a16:creationId xmlns:a16="http://schemas.microsoft.com/office/drawing/2014/main" id="{273C36C7-F3DF-4E28-B31B-7B32FC04E678}"/>
              </a:ext>
            </a:extLst>
          </p:cNvPr>
          <p:cNvSpPr>
            <a:spLocks noGrp="1"/>
          </p:cNvSpPr>
          <p:nvPr>
            <p:ph idx="1"/>
          </p:nvPr>
        </p:nvSpPr>
        <p:spPr>
          <a:xfrm>
            <a:off x="65725" y="2547479"/>
            <a:ext cx="3438906" cy="3697508"/>
          </a:xfrm>
        </p:spPr>
        <p:txBody>
          <a:bodyPr anchor="t">
            <a:normAutofit fontScale="77500" lnSpcReduction="20000"/>
          </a:bodyPr>
          <a:lstStyle/>
          <a:p>
            <a:pPr lvl="1"/>
            <a:r>
              <a:rPr lang="nl-NL" sz="3100" dirty="0"/>
              <a:t>Hoe is de formulering anders dan de initiële vraag?</a:t>
            </a:r>
          </a:p>
          <a:p>
            <a:pPr lvl="1"/>
            <a:endParaRPr lang="nl-NL" sz="3100" dirty="0"/>
          </a:p>
          <a:p>
            <a:pPr lvl="1"/>
            <a:r>
              <a:rPr lang="nl-NL" sz="3100" dirty="0"/>
              <a:t>Welke onderzoeksmethode is nodig om de vraag te beantwoorden?</a:t>
            </a:r>
          </a:p>
          <a:p>
            <a:pPr lvl="1"/>
            <a:endParaRPr lang="nl-NL" sz="3100" dirty="0"/>
          </a:p>
          <a:p>
            <a:pPr lvl="1"/>
            <a:r>
              <a:rPr lang="nl-NL" sz="3100" dirty="0"/>
              <a:t>Wat zou de vraag kunnen opleveren?</a:t>
            </a:r>
          </a:p>
          <a:p>
            <a:endParaRPr lang="nl-NL" sz="1700" dirty="0"/>
          </a:p>
        </p:txBody>
      </p:sp>
    </p:spTree>
    <p:extLst>
      <p:ext uri="{BB962C8B-B14F-4D97-AF65-F5344CB8AC3E}">
        <p14:creationId xmlns:p14="http://schemas.microsoft.com/office/powerpoint/2010/main" val="4275540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01F1594-1A19-0538-6724-CA12A5C2C81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In de praktijk</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E14E620F-2E2A-BDC7-1138-C46B5C7F1C57}"/>
              </a:ext>
            </a:extLst>
          </p:cNvPr>
          <p:cNvSpPr txBox="1"/>
          <p:nvPr/>
        </p:nvSpPr>
        <p:spPr>
          <a:xfrm>
            <a:off x="640080" y="2872899"/>
            <a:ext cx="4243589" cy="332066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err="1"/>
              <a:t>Samen</a:t>
            </a:r>
            <a:r>
              <a:rPr lang="en-US" sz="2400" dirty="0"/>
              <a:t> </a:t>
            </a:r>
            <a:r>
              <a:rPr lang="en-US" sz="2400" dirty="0" err="1"/>
              <a:t>thema</a:t>
            </a:r>
            <a:r>
              <a:rPr lang="en-US" sz="2400" dirty="0"/>
              <a:t> </a:t>
            </a:r>
            <a:r>
              <a:rPr lang="en-US" sz="2400" dirty="0" err="1"/>
              <a:t>voorbereiden</a:t>
            </a:r>
            <a:r>
              <a:rPr lang="en-US" sz="2400" dirty="0"/>
              <a:t> met </a:t>
            </a:r>
            <a:r>
              <a:rPr lang="en-US" sz="2400" dirty="0" err="1"/>
              <a:t>expertmindmap</a:t>
            </a:r>
            <a:endParaRPr lang="en-US" sz="2400" dirty="0"/>
          </a:p>
          <a:p>
            <a:pPr marL="285750" indent="-228600">
              <a:lnSpc>
                <a:spcPct val="90000"/>
              </a:lnSpc>
              <a:spcAft>
                <a:spcPts val="600"/>
              </a:spcAft>
              <a:buFont typeface="Arial" panose="020B0604020202020204" pitchFamily="34" charset="0"/>
              <a:buChar char="•"/>
            </a:pPr>
            <a:r>
              <a:rPr lang="en-US" sz="2400" dirty="0" err="1"/>
              <a:t>Welke</a:t>
            </a:r>
            <a:r>
              <a:rPr lang="en-US" sz="2400" dirty="0"/>
              <a:t> </a:t>
            </a:r>
            <a:r>
              <a:rPr lang="en-US" sz="2400" dirty="0" err="1"/>
              <a:t>vraagtypen</a:t>
            </a:r>
            <a:r>
              <a:rPr lang="en-US" sz="2400" dirty="0"/>
              <a:t> </a:t>
            </a:r>
            <a:r>
              <a:rPr lang="en-US" sz="2400" dirty="0" err="1"/>
              <a:t>passen</a:t>
            </a:r>
            <a:r>
              <a:rPr lang="en-US" sz="2400" dirty="0"/>
              <a:t> </a:t>
            </a:r>
            <a:r>
              <a:rPr lang="en-US" sz="2400" dirty="0" err="1"/>
              <a:t>bij</a:t>
            </a:r>
            <a:r>
              <a:rPr lang="en-US" sz="2400" dirty="0"/>
              <a:t> </a:t>
            </a:r>
            <a:r>
              <a:rPr lang="en-US" sz="2400" dirty="0" err="1"/>
              <a:t>dit</a:t>
            </a:r>
            <a:r>
              <a:rPr lang="en-US" sz="2400" dirty="0"/>
              <a:t> </a:t>
            </a:r>
            <a:r>
              <a:rPr lang="en-US" sz="2400" dirty="0" err="1"/>
              <a:t>thema</a:t>
            </a:r>
            <a:r>
              <a:rPr lang="en-US" sz="2400" dirty="0"/>
              <a:t>?</a:t>
            </a:r>
          </a:p>
          <a:p>
            <a:pPr marL="285750" indent="-228600">
              <a:lnSpc>
                <a:spcPct val="90000"/>
              </a:lnSpc>
              <a:spcAft>
                <a:spcPts val="600"/>
              </a:spcAft>
              <a:buFont typeface="Arial" panose="020B0604020202020204" pitchFamily="34" charset="0"/>
              <a:buChar char="•"/>
            </a:pPr>
            <a:r>
              <a:rPr lang="en-US" sz="2400" dirty="0" err="1"/>
              <a:t>Welke</a:t>
            </a:r>
            <a:r>
              <a:rPr lang="en-US" sz="2400" dirty="0"/>
              <a:t> </a:t>
            </a:r>
            <a:r>
              <a:rPr lang="en-US" sz="2400" dirty="0" err="1"/>
              <a:t>prikkels</a:t>
            </a:r>
            <a:r>
              <a:rPr lang="en-US" sz="2400" dirty="0"/>
              <a:t> </a:t>
            </a:r>
            <a:r>
              <a:rPr lang="en-US" sz="2400" dirty="0" err="1"/>
              <a:t>geven</a:t>
            </a:r>
            <a:r>
              <a:rPr lang="en-US" sz="2400" dirty="0"/>
              <a:t> we </a:t>
            </a:r>
            <a:r>
              <a:rPr lang="en-US" sz="2400" dirty="0" err="1"/>
              <a:t>leerlingen</a:t>
            </a:r>
            <a:r>
              <a:rPr lang="en-US" sz="2400" dirty="0"/>
              <a:t>?</a:t>
            </a:r>
          </a:p>
          <a:p>
            <a:pPr marL="285750" indent="-228600">
              <a:lnSpc>
                <a:spcPct val="90000"/>
              </a:lnSpc>
              <a:spcAft>
                <a:spcPts val="600"/>
              </a:spcAft>
              <a:buFont typeface="Arial" panose="020B0604020202020204" pitchFamily="34" charset="0"/>
              <a:buChar char="•"/>
            </a:pPr>
            <a:r>
              <a:rPr lang="en-US" sz="2400" dirty="0" err="1"/>
              <a:t>Voorbereiding</a:t>
            </a:r>
            <a:r>
              <a:rPr lang="en-US" sz="2400" dirty="0"/>
              <a:t> </a:t>
            </a:r>
            <a:r>
              <a:rPr lang="en-US" sz="2400" dirty="0" err="1"/>
              <a:t>geeft</a:t>
            </a:r>
            <a:r>
              <a:rPr lang="en-US" sz="2400" dirty="0"/>
              <a:t> </a:t>
            </a:r>
            <a:r>
              <a:rPr lang="en-US" sz="2400" dirty="0" err="1"/>
              <a:t>denkruimte</a:t>
            </a:r>
            <a:endParaRPr lang="en-US" sz="2400" dirty="0"/>
          </a:p>
        </p:txBody>
      </p:sp>
      <p:pic>
        <p:nvPicPr>
          <p:cNvPr id="6" name="Afbeelding 5" descr="Afbeelding met persoon, binnen&#10;&#10;Automatisch gegenereerde beschrijving">
            <a:extLst>
              <a:ext uri="{FF2B5EF4-FFF2-40B4-BE49-F238E27FC236}">
                <a16:creationId xmlns:a16="http://schemas.microsoft.com/office/drawing/2014/main" id="{1DF360FF-3E50-9FD1-9D8E-0C1410333AEB}"/>
              </a:ext>
            </a:extLst>
          </p:cNvPr>
          <p:cNvPicPr>
            <a:picLocks noChangeAspect="1"/>
          </p:cNvPicPr>
          <p:nvPr/>
        </p:nvPicPr>
        <p:blipFill rotWithShape="1">
          <a:blip r:embed="rId3">
            <a:extLst>
              <a:ext uri="{28A0092B-C50C-407E-A947-70E740481C1C}">
                <a14:useLocalDpi xmlns:a14="http://schemas.microsoft.com/office/drawing/2010/main" val="0"/>
              </a:ext>
            </a:extLst>
          </a:blip>
          <a:srcRect l="712" r="24061"/>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4459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8DE1808-FED7-DCEB-5F5E-B1E2EE8BB3A9}"/>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Vage vraag ombuigen</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30BDB032-A56C-A4E0-16FD-A3DC32EA6C8A}"/>
              </a:ext>
            </a:extLst>
          </p:cNvPr>
          <p:cNvSpPr txBox="1"/>
          <p:nvPr/>
        </p:nvSpPr>
        <p:spPr>
          <a:xfrm>
            <a:off x="572493" y="2071316"/>
            <a:ext cx="5325387" cy="4119172"/>
          </a:xfrm>
          <a:prstGeom prst="rect">
            <a:avLst/>
          </a:prstGeom>
        </p:spPr>
        <p:txBody>
          <a:bodyPr vert="horz" lIns="91440" tIns="45720" rIns="91440" bIns="45720" rtlCol="0" anchor="t">
            <a:normAutofit/>
          </a:bodyPr>
          <a:lstStyle/>
          <a:p>
            <a:pPr>
              <a:lnSpc>
                <a:spcPct val="90000"/>
              </a:lnSpc>
              <a:spcAft>
                <a:spcPts val="600"/>
              </a:spcAft>
            </a:pPr>
            <a:r>
              <a:rPr lang="en-US" sz="2800" dirty="0" err="1"/>
              <a:t>Vragen</a:t>
            </a:r>
            <a:r>
              <a:rPr lang="en-US" sz="2800" dirty="0"/>
              <a:t> die </a:t>
            </a:r>
            <a:r>
              <a:rPr lang="en-US" sz="2800" dirty="0" err="1"/>
              <a:t>ik</a:t>
            </a:r>
            <a:r>
              <a:rPr lang="en-US" sz="2800" dirty="0"/>
              <a:t> </a:t>
            </a:r>
            <a:r>
              <a:rPr lang="en-US" sz="2800" dirty="0" err="1"/>
              <a:t>leerlingen</a:t>
            </a:r>
            <a:r>
              <a:rPr lang="en-US" sz="2800" dirty="0"/>
              <a:t> </a:t>
            </a:r>
            <a:r>
              <a:rPr lang="en-US" sz="2800" dirty="0" err="1"/>
              <a:t>stel</a:t>
            </a:r>
            <a:r>
              <a:rPr lang="en-US" sz="2800" dirty="0"/>
              <a:t>:</a:t>
            </a:r>
          </a:p>
          <a:p>
            <a:pPr>
              <a:lnSpc>
                <a:spcPct val="90000"/>
              </a:lnSpc>
              <a:spcAft>
                <a:spcPts val="600"/>
              </a:spcAft>
            </a:pPr>
            <a:endParaRPr lang="en-US" sz="2800" dirty="0"/>
          </a:p>
          <a:p>
            <a:pPr marL="457200" indent="-228600">
              <a:lnSpc>
                <a:spcPct val="90000"/>
              </a:lnSpc>
              <a:spcAft>
                <a:spcPts val="600"/>
              </a:spcAft>
              <a:buFont typeface="Arial" panose="020B0604020202020204" pitchFamily="34" charset="0"/>
              <a:buChar char="•"/>
            </a:pPr>
            <a:r>
              <a:rPr lang="en-US" sz="2800" dirty="0" err="1"/>
              <a:t>Waar</a:t>
            </a:r>
            <a:r>
              <a:rPr lang="en-US" sz="2800" dirty="0"/>
              <a:t> ben je </a:t>
            </a:r>
            <a:r>
              <a:rPr lang="en-US" sz="2800" dirty="0" err="1"/>
              <a:t>nieuwsgierig</a:t>
            </a:r>
            <a:r>
              <a:rPr lang="en-US" sz="2800" dirty="0"/>
              <a:t> </a:t>
            </a:r>
            <a:r>
              <a:rPr lang="en-US" sz="2800" dirty="0" err="1"/>
              <a:t>naar</a:t>
            </a:r>
            <a:r>
              <a:rPr lang="en-US" sz="2800" dirty="0"/>
              <a:t>?</a:t>
            </a:r>
          </a:p>
          <a:p>
            <a:pPr marL="457200" indent="-228600">
              <a:lnSpc>
                <a:spcPct val="90000"/>
              </a:lnSpc>
              <a:spcAft>
                <a:spcPts val="600"/>
              </a:spcAft>
              <a:buFont typeface="Arial" panose="020B0604020202020204" pitchFamily="34" charset="0"/>
              <a:buChar char="•"/>
            </a:pPr>
            <a:r>
              <a:rPr lang="en-US" sz="2800" dirty="0" err="1"/>
              <a:t>Bij</a:t>
            </a:r>
            <a:r>
              <a:rPr lang="en-US" sz="2800" dirty="0"/>
              <a:t> </a:t>
            </a:r>
            <a:r>
              <a:rPr lang="en-US" sz="2800" dirty="0" err="1"/>
              <a:t>welke</a:t>
            </a:r>
            <a:r>
              <a:rPr lang="en-US" sz="2800" dirty="0"/>
              <a:t> </a:t>
            </a:r>
            <a:r>
              <a:rPr lang="en-US" sz="2800" dirty="0" err="1"/>
              <a:t>mindmaptak</a:t>
            </a:r>
            <a:r>
              <a:rPr lang="en-US" sz="2800" dirty="0"/>
              <a:t> </a:t>
            </a:r>
            <a:r>
              <a:rPr lang="en-US" sz="2800" dirty="0" err="1"/>
              <a:t>zou</a:t>
            </a:r>
            <a:r>
              <a:rPr lang="en-US" sz="2800" dirty="0"/>
              <a:t> je </a:t>
            </a:r>
            <a:r>
              <a:rPr lang="en-US" sz="2800" dirty="0" err="1"/>
              <a:t>een</a:t>
            </a:r>
            <a:r>
              <a:rPr lang="en-US" sz="2800" dirty="0"/>
              <a:t> </a:t>
            </a:r>
            <a:r>
              <a:rPr lang="en-US" sz="2800" dirty="0" err="1"/>
              <a:t>vraag</a:t>
            </a:r>
            <a:r>
              <a:rPr lang="en-US" sz="2800" dirty="0"/>
              <a:t> </a:t>
            </a:r>
            <a:r>
              <a:rPr lang="en-US" sz="2800" dirty="0" err="1"/>
              <a:t>willen</a:t>
            </a:r>
            <a:r>
              <a:rPr lang="en-US" sz="2800" dirty="0"/>
              <a:t>?</a:t>
            </a:r>
          </a:p>
          <a:p>
            <a:pPr marL="457200" indent="-228600">
              <a:lnSpc>
                <a:spcPct val="90000"/>
              </a:lnSpc>
              <a:spcAft>
                <a:spcPts val="600"/>
              </a:spcAft>
              <a:buFont typeface="Arial" panose="020B0604020202020204" pitchFamily="34" charset="0"/>
              <a:buChar char="•"/>
            </a:pPr>
            <a:r>
              <a:rPr lang="en-US" sz="2800" dirty="0"/>
              <a:t>Wat </a:t>
            </a:r>
            <a:r>
              <a:rPr lang="en-US" sz="2800" dirty="0" err="1"/>
              <a:t>voor</a:t>
            </a:r>
            <a:r>
              <a:rPr lang="en-US" sz="2800" dirty="0"/>
              <a:t> type </a:t>
            </a:r>
            <a:r>
              <a:rPr lang="en-US" sz="2800" dirty="0" err="1"/>
              <a:t>vraag</a:t>
            </a:r>
            <a:r>
              <a:rPr lang="en-US" sz="2800" dirty="0"/>
              <a:t> </a:t>
            </a:r>
            <a:r>
              <a:rPr lang="en-US" sz="2800" dirty="0" err="1"/>
              <a:t>heb</a:t>
            </a:r>
            <a:r>
              <a:rPr lang="en-US" sz="2800" dirty="0"/>
              <a:t> je?</a:t>
            </a:r>
          </a:p>
          <a:p>
            <a:pPr marL="457200" indent="-228600">
              <a:lnSpc>
                <a:spcPct val="90000"/>
              </a:lnSpc>
              <a:spcAft>
                <a:spcPts val="600"/>
              </a:spcAft>
              <a:buFont typeface="Arial" panose="020B0604020202020204" pitchFamily="34" charset="0"/>
              <a:buChar char="•"/>
            </a:pPr>
            <a:r>
              <a:rPr lang="en-US" sz="2800" dirty="0"/>
              <a:t>Wat </a:t>
            </a:r>
            <a:r>
              <a:rPr lang="en-US" sz="2800" dirty="0" err="1"/>
              <a:t>voor</a:t>
            </a:r>
            <a:r>
              <a:rPr lang="en-US" sz="2800" dirty="0"/>
              <a:t> type </a:t>
            </a:r>
            <a:r>
              <a:rPr lang="en-US" sz="2800" dirty="0" err="1"/>
              <a:t>vraag</a:t>
            </a:r>
            <a:r>
              <a:rPr lang="en-US" sz="2800" dirty="0"/>
              <a:t> </a:t>
            </a:r>
            <a:r>
              <a:rPr lang="en-US" sz="2800" dirty="0" err="1"/>
              <a:t>wil</a:t>
            </a:r>
            <a:r>
              <a:rPr lang="en-US" sz="2800" dirty="0"/>
              <a:t> je?</a:t>
            </a:r>
          </a:p>
          <a:p>
            <a:pPr marL="457200" indent="-228600">
              <a:lnSpc>
                <a:spcPct val="90000"/>
              </a:lnSpc>
              <a:spcAft>
                <a:spcPts val="600"/>
              </a:spcAft>
              <a:buFont typeface="Arial" panose="020B0604020202020204" pitchFamily="34" charset="0"/>
              <a:buChar char="•"/>
            </a:pPr>
            <a:r>
              <a:rPr lang="en-US" sz="2800" dirty="0"/>
              <a:t>Is het </a:t>
            </a:r>
            <a:r>
              <a:rPr lang="en-US" sz="2800" dirty="0" err="1"/>
              <a:t>een</a:t>
            </a:r>
            <a:r>
              <a:rPr lang="en-US" sz="2800" dirty="0"/>
              <a:t> idee om …?</a:t>
            </a:r>
          </a:p>
          <a:p>
            <a:pPr marL="457200" indent="-228600">
              <a:lnSpc>
                <a:spcPct val="90000"/>
              </a:lnSpc>
              <a:spcAft>
                <a:spcPts val="600"/>
              </a:spcAft>
              <a:buFont typeface="Arial" panose="020B0604020202020204" pitchFamily="34" charset="0"/>
              <a:buChar char="•"/>
            </a:pPr>
            <a:endParaRPr lang="en-US" sz="2200" dirty="0"/>
          </a:p>
          <a:p>
            <a:pPr marL="457200"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pic>
        <p:nvPicPr>
          <p:cNvPr id="4" name="Afbeelding 3">
            <a:extLst>
              <a:ext uri="{FF2B5EF4-FFF2-40B4-BE49-F238E27FC236}">
                <a16:creationId xmlns:a16="http://schemas.microsoft.com/office/drawing/2014/main" id="{466D0D10-9AFB-4774-E352-AF3C6C70AB77}"/>
              </a:ext>
            </a:extLst>
          </p:cNvPr>
          <p:cNvPicPr>
            <a:picLocks noChangeAspect="1"/>
          </p:cNvPicPr>
          <p:nvPr/>
        </p:nvPicPr>
        <p:blipFill rotWithShape="1">
          <a:blip r:embed="rId2"/>
          <a:srcRect l="20045" r="7322" b="3"/>
          <a:stretch/>
        </p:blipFill>
        <p:spPr>
          <a:xfrm>
            <a:off x="6900871" y="2071316"/>
            <a:ext cx="4644422" cy="4096512"/>
          </a:xfrm>
          <a:prstGeom prst="rect">
            <a:avLst/>
          </a:prstGeom>
        </p:spPr>
      </p:pic>
    </p:spTree>
    <p:extLst>
      <p:ext uri="{BB962C8B-B14F-4D97-AF65-F5344CB8AC3E}">
        <p14:creationId xmlns:p14="http://schemas.microsoft.com/office/powerpoint/2010/main" val="4148342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58">
            <a:extLst>
              <a:ext uri="{FF2B5EF4-FFF2-40B4-BE49-F238E27FC236}">
                <a16:creationId xmlns:a16="http://schemas.microsoft.com/office/drawing/2014/main" id="{7DA1F35B-C8F7-4A5A-9339-7DA4D785B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c 60">
            <a:extLst>
              <a:ext uri="{FF2B5EF4-FFF2-40B4-BE49-F238E27FC236}">
                <a16:creationId xmlns:a16="http://schemas.microsoft.com/office/drawing/2014/main" id="{B2D4AD41-40DA-4A81-92F5-B6E3BA1ED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8175088" y="45795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659C60A6-D0BD-C1D1-CEB3-2D14AE54C7A4}"/>
              </a:ext>
            </a:extLst>
          </p:cNvPr>
          <p:cNvSpPr txBox="1"/>
          <p:nvPr/>
        </p:nvSpPr>
        <p:spPr>
          <a:xfrm>
            <a:off x="198120" y="606096"/>
            <a:ext cx="105156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dirty="0">
                <a:solidFill>
                  <a:schemeClr val="tx1"/>
                </a:solidFill>
                <a:latin typeface="+mj-lt"/>
                <a:ea typeface="+mj-ea"/>
                <a:cs typeface="+mj-cs"/>
              </a:rPr>
              <a:t>Er </a:t>
            </a:r>
            <a:r>
              <a:rPr lang="en-US" sz="4400" kern="1200" dirty="0" err="1">
                <a:solidFill>
                  <a:schemeClr val="tx1"/>
                </a:solidFill>
                <a:latin typeface="+mj-lt"/>
                <a:ea typeface="+mj-ea"/>
                <a:cs typeface="+mj-cs"/>
              </a:rPr>
              <a:t>zijn</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nog</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veel</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meer</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typen</a:t>
            </a:r>
            <a:r>
              <a:rPr lang="en-US" sz="4400" kern="1200" dirty="0">
                <a:solidFill>
                  <a:schemeClr val="tx1"/>
                </a:solidFill>
                <a:latin typeface="+mj-lt"/>
                <a:ea typeface="+mj-ea"/>
                <a:cs typeface="+mj-cs"/>
              </a:rPr>
              <a:t> </a:t>
            </a:r>
            <a:r>
              <a:rPr lang="en-US" sz="4400" kern="1200" dirty="0" err="1">
                <a:solidFill>
                  <a:schemeClr val="tx1"/>
                </a:solidFill>
                <a:latin typeface="+mj-lt"/>
                <a:ea typeface="+mj-ea"/>
                <a:cs typeface="+mj-cs"/>
              </a:rPr>
              <a:t>vragen</a:t>
            </a:r>
            <a:r>
              <a:rPr lang="en-US" sz="4400" kern="1200" dirty="0">
                <a:solidFill>
                  <a:schemeClr val="tx1"/>
                </a:solidFill>
                <a:latin typeface="+mj-lt"/>
                <a:ea typeface="+mj-ea"/>
                <a:cs typeface="+mj-cs"/>
              </a:rPr>
              <a:t> …</a:t>
            </a:r>
          </a:p>
        </p:txBody>
      </p:sp>
      <p:grpSp>
        <p:nvGrpSpPr>
          <p:cNvPr id="2" name="Groep 1">
            <a:extLst>
              <a:ext uri="{FF2B5EF4-FFF2-40B4-BE49-F238E27FC236}">
                <a16:creationId xmlns:a16="http://schemas.microsoft.com/office/drawing/2014/main" id="{46259366-F185-9C96-7989-453BE5F077DB}"/>
              </a:ext>
            </a:extLst>
          </p:cNvPr>
          <p:cNvGrpSpPr/>
          <p:nvPr/>
        </p:nvGrpSpPr>
        <p:grpSpPr>
          <a:xfrm>
            <a:off x="1257300" y="1825624"/>
            <a:ext cx="9738360" cy="4895851"/>
            <a:chOff x="700844" y="390686"/>
            <a:chExt cx="10050158" cy="5102872"/>
          </a:xfrm>
        </p:grpSpPr>
        <p:grpSp>
          <p:nvGrpSpPr>
            <p:cNvPr id="14" name="Groep 90">
              <a:extLst>
                <a:ext uri="{FF2B5EF4-FFF2-40B4-BE49-F238E27FC236}">
                  <a16:creationId xmlns:a16="http://schemas.microsoft.com/office/drawing/2014/main" id="{61ADAE3F-9EA6-42F2-9549-822FA083E17E}"/>
                </a:ext>
              </a:extLst>
            </p:cNvPr>
            <p:cNvGrpSpPr/>
            <p:nvPr/>
          </p:nvGrpSpPr>
          <p:grpSpPr>
            <a:xfrm>
              <a:off x="8635508" y="2333837"/>
              <a:ext cx="2115493" cy="1216570"/>
              <a:chOff x="5274987" y="949276"/>
              <a:chExt cx="978415" cy="491705"/>
            </a:xfrm>
          </p:grpSpPr>
          <p:sp>
            <p:nvSpPr>
              <p:cNvPr id="15" name="Ovaal 91">
                <a:extLst>
                  <a:ext uri="{FF2B5EF4-FFF2-40B4-BE49-F238E27FC236}">
                    <a16:creationId xmlns:a16="http://schemas.microsoft.com/office/drawing/2014/main" id="{96A0B280-C430-4FB4-B9EA-53D39B778A30}"/>
                  </a:ext>
                </a:extLst>
              </p:cNvPr>
              <p:cNvSpPr/>
              <p:nvPr/>
            </p:nvSpPr>
            <p:spPr>
              <a:xfrm>
                <a:off x="5339751" y="949276"/>
                <a:ext cx="869981" cy="4917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kstvak 92">
                <a:extLst>
                  <a:ext uri="{FF2B5EF4-FFF2-40B4-BE49-F238E27FC236}">
                    <a16:creationId xmlns:a16="http://schemas.microsoft.com/office/drawing/2014/main" id="{A2B00BCD-203B-4221-A7AF-BAB3DE60A691}"/>
                  </a:ext>
                </a:extLst>
              </p:cNvPr>
              <p:cNvSpPr txBox="1"/>
              <p:nvPr/>
            </p:nvSpPr>
            <p:spPr>
              <a:xfrm>
                <a:off x="5274987" y="1052074"/>
                <a:ext cx="978415" cy="286109"/>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Vergelijk-</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grpSp>
        <p:grpSp>
          <p:nvGrpSpPr>
            <p:cNvPr id="24" name="Groep 100">
              <a:extLst>
                <a:ext uri="{FF2B5EF4-FFF2-40B4-BE49-F238E27FC236}">
                  <a16:creationId xmlns:a16="http://schemas.microsoft.com/office/drawing/2014/main" id="{FDB584E8-8CEF-4FB3-97AA-9BD1933AC325}"/>
                </a:ext>
              </a:extLst>
            </p:cNvPr>
            <p:cNvGrpSpPr/>
            <p:nvPr/>
          </p:nvGrpSpPr>
          <p:grpSpPr>
            <a:xfrm>
              <a:off x="700844" y="390686"/>
              <a:ext cx="2115493" cy="1216570"/>
              <a:chOff x="5285534" y="949276"/>
              <a:chExt cx="978415" cy="491705"/>
            </a:xfrm>
          </p:grpSpPr>
          <p:sp>
            <p:nvSpPr>
              <p:cNvPr id="25" name="Ovaal 101">
                <a:extLst>
                  <a:ext uri="{FF2B5EF4-FFF2-40B4-BE49-F238E27FC236}">
                    <a16:creationId xmlns:a16="http://schemas.microsoft.com/office/drawing/2014/main" id="{0260EE19-AEF3-4EA5-91E6-AAC80DA5A9B9}"/>
                  </a:ext>
                </a:extLst>
              </p:cNvPr>
              <p:cNvSpPr/>
              <p:nvPr/>
            </p:nvSpPr>
            <p:spPr>
              <a:xfrm>
                <a:off x="5339751" y="949276"/>
                <a:ext cx="869981" cy="4917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kstvak 102">
                <a:extLst>
                  <a:ext uri="{FF2B5EF4-FFF2-40B4-BE49-F238E27FC236}">
                    <a16:creationId xmlns:a16="http://schemas.microsoft.com/office/drawing/2014/main" id="{2A411075-9FE3-4EAE-8DAD-B5CF7E6D1F18}"/>
                  </a:ext>
                </a:extLst>
              </p:cNvPr>
              <p:cNvSpPr txBox="1"/>
              <p:nvPr/>
            </p:nvSpPr>
            <p:spPr>
              <a:xfrm>
                <a:off x="5285534" y="1052074"/>
                <a:ext cx="978415" cy="286109"/>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Mening-</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grpSp>
        <p:grpSp>
          <p:nvGrpSpPr>
            <p:cNvPr id="27" name="Groep 103">
              <a:extLst>
                <a:ext uri="{FF2B5EF4-FFF2-40B4-BE49-F238E27FC236}">
                  <a16:creationId xmlns:a16="http://schemas.microsoft.com/office/drawing/2014/main" id="{5C6CADAA-017C-427E-A35E-02029DC3B1EE}"/>
                </a:ext>
              </a:extLst>
            </p:cNvPr>
            <p:cNvGrpSpPr/>
            <p:nvPr/>
          </p:nvGrpSpPr>
          <p:grpSpPr>
            <a:xfrm>
              <a:off x="3323360" y="2333837"/>
              <a:ext cx="2115493" cy="1216570"/>
              <a:chOff x="5300017" y="949276"/>
              <a:chExt cx="978415" cy="491705"/>
            </a:xfrm>
          </p:grpSpPr>
          <p:sp>
            <p:nvSpPr>
              <p:cNvPr id="28" name="Ovaal 104">
                <a:extLst>
                  <a:ext uri="{FF2B5EF4-FFF2-40B4-BE49-F238E27FC236}">
                    <a16:creationId xmlns:a16="http://schemas.microsoft.com/office/drawing/2014/main" id="{30D8B3D0-4D03-4575-AAC7-E4B3A367BA40}"/>
                  </a:ext>
                </a:extLst>
              </p:cNvPr>
              <p:cNvSpPr/>
              <p:nvPr/>
            </p:nvSpPr>
            <p:spPr>
              <a:xfrm>
                <a:off x="5339751" y="949276"/>
                <a:ext cx="869981" cy="4917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kstvak 105">
                <a:extLst>
                  <a:ext uri="{FF2B5EF4-FFF2-40B4-BE49-F238E27FC236}">
                    <a16:creationId xmlns:a16="http://schemas.microsoft.com/office/drawing/2014/main" id="{A5EBB694-A826-4ADF-81D5-C4CF6C1AED80}"/>
                  </a:ext>
                </a:extLst>
              </p:cNvPr>
              <p:cNvSpPr txBox="1"/>
              <p:nvPr/>
            </p:nvSpPr>
            <p:spPr>
              <a:xfrm>
                <a:off x="5300017" y="1057600"/>
                <a:ext cx="978415" cy="286109"/>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Observatie-</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grpSp>
        <p:grpSp>
          <p:nvGrpSpPr>
            <p:cNvPr id="30" name="Groep 37">
              <a:extLst>
                <a:ext uri="{FF2B5EF4-FFF2-40B4-BE49-F238E27FC236}">
                  <a16:creationId xmlns:a16="http://schemas.microsoft.com/office/drawing/2014/main" id="{7FAB65FB-CF02-4D81-B918-9D53D3E18ED1}"/>
                </a:ext>
              </a:extLst>
            </p:cNvPr>
            <p:cNvGrpSpPr/>
            <p:nvPr/>
          </p:nvGrpSpPr>
          <p:grpSpPr>
            <a:xfrm>
              <a:off x="8635509" y="470642"/>
              <a:ext cx="2115493" cy="1216570"/>
              <a:chOff x="5285534" y="949276"/>
              <a:chExt cx="978415" cy="491705"/>
            </a:xfrm>
          </p:grpSpPr>
          <p:sp>
            <p:nvSpPr>
              <p:cNvPr id="31" name="Ovaal 38">
                <a:extLst>
                  <a:ext uri="{FF2B5EF4-FFF2-40B4-BE49-F238E27FC236}">
                    <a16:creationId xmlns:a16="http://schemas.microsoft.com/office/drawing/2014/main" id="{1E8C5F05-F772-4392-909B-BF2F1D2A8B1A}"/>
                  </a:ext>
                </a:extLst>
              </p:cNvPr>
              <p:cNvSpPr/>
              <p:nvPr/>
            </p:nvSpPr>
            <p:spPr>
              <a:xfrm>
                <a:off x="5339751" y="949276"/>
                <a:ext cx="869981" cy="49170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kstvak 39">
                <a:extLst>
                  <a:ext uri="{FF2B5EF4-FFF2-40B4-BE49-F238E27FC236}">
                    <a16:creationId xmlns:a16="http://schemas.microsoft.com/office/drawing/2014/main" id="{9E43AA26-436B-4288-B3DC-0FE1960085E4}"/>
                  </a:ext>
                </a:extLst>
              </p:cNvPr>
              <p:cNvSpPr txBox="1"/>
              <p:nvPr/>
            </p:nvSpPr>
            <p:spPr>
              <a:xfrm>
                <a:off x="5285534" y="1033661"/>
                <a:ext cx="978415" cy="286109"/>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Meet-</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grpSp>
        <p:sp>
          <p:nvSpPr>
            <p:cNvPr id="47" name="Ovaal 101">
              <a:extLst>
                <a:ext uri="{FF2B5EF4-FFF2-40B4-BE49-F238E27FC236}">
                  <a16:creationId xmlns:a16="http://schemas.microsoft.com/office/drawing/2014/main" id="{CBB7E980-4C2E-4C97-BBB3-C2BE75AB1D40}"/>
                </a:ext>
              </a:extLst>
            </p:cNvPr>
            <p:cNvSpPr/>
            <p:nvPr/>
          </p:nvSpPr>
          <p:spPr>
            <a:xfrm>
              <a:off x="6029696" y="470642"/>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Tel-</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vragen</a:t>
              </a:r>
            </a:p>
          </p:txBody>
        </p:sp>
        <p:sp>
          <p:nvSpPr>
            <p:cNvPr id="48" name="Ovaal 101">
              <a:extLst>
                <a:ext uri="{FF2B5EF4-FFF2-40B4-BE49-F238E27FC236}">
                  <a16:creationId xmlns:a16="http://schemas.microsoft.com/office/drawing/2014/main" id="{867B9744-DF09-47A2-8E12-E4B164E2300E}"/>
                </a:ext>
              </a:extLst>
            </p:cNvPr>
            <p:cNvSpPr/>
            <p:nvPr/>
          </p:nvSpPr>
          <p:spPr>
            <a:xfrm>
              <a:off x="3423883" y="390686"/>
              <a:ext cx="2101412"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Waardering- vragen</a:t>
              </a:r>
            </a:p>
          </p:txBody>
        </p:sp>
        <p:sp>
          <p:nvSpPr>
            <p:cNvPr id="49" name="Ovaal 101">
              <a:extLst>
                <a:ext uri="{FF2B5EF4-FFF2-40B4-BE49-F238E27FC236}">
                  <a16:creationId xmlns:a16="http://schemas.microsoft.com/office/drawing/2014/main" id="{0A8DB9AE-C338-4206-A101-A0497462405D}"/>
                </a:ext>
              </a:extLst>
            </p:cNvPr>
            <p:cNvSpPr/>
            <p:nvPr/>
          </p:nvSpPr>
          <p:spPr>
            <a:xfrm>
              <a:off x="851477" y="4239950"/>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err="1">
                  <a:ln>
                    <a:noFill/>
                  </a:ln>
                  <a:solidFill>
                    <a:prstClr val="white"/>
                  </a:solidFill>
                  <a:effectLst/>
                  <a:uLnTx/>
                  <a:uFillTx/>
                  <a:latin typeface="Calibri" panose="020F0502020204030204"/>
                  <a:ea typeface="+mn-ea"/>
                  <a:cs typeface="+mn-cs"/>
                </a:rPr>
                <a:t>Als..dan</a:t>
              </a: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sp>
          <p:nvSpPr>
            <p:cNvPr id="50" name="Ovaal 101">
              <a:extLst>
                <a:ext uri="{FF2B5EF4-FFF2-40B4-BE49-F238E27FC236}">
                  <a16:creationId xmlns:a16="http://schemas.microsoft.com/office/drawing/2014/main" id="{531B2DB6-C4B5-4827-B31D-B47BF355F576}"/>
                </a:ext>
              </a:extLst>
            </p:cNvPr>
            <p:cNvSpPr/>
            <p:nvPr/>
          </p:nvSpPr>
          <p:spPr>
            <a:xfrm>
              <a:off x="3423883" y="4276988"/>
              <a:ext cx="2014970"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Ontwerp-</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vragen</a:t>
              </a:r>
            </a:p>
          </p:txBody>
        </p:sp>
        <p:sp>
          <p:nvSpPr>
            <p:cNvPr id="51" name="Ovaal 101">
              <a:extLst>
                <a:ext uri="{FF2B5EF4-FFF2-40B4-BE49-F238E27FC236}">
                  <a16:creationId xmlns:a16="http://schemas.microsoft.com/office/drawing/2014/main" id="{B49D01D0-65DD-4031-A67D-DE7BA57FF884}"/>
                </a:ext>
              </a:extLst>
            </p:cNvPr>
            <p:cNvSpPr/>
            <p:nvPr/>
          </p:nvSpPr>
          <p:spPr>
            <a:xfrm>
              <a:off x="851477" y="2395217"/>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Ervarings-</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sp>
          <p:nvSpPr>
            <p:cNvPr id="52" name="Ovaal 101">
              <a:extLst>
                <a:ext uri="{FF2B5EF4-FFF2-40B4-BE49-F238E27FC236}">
                  <a16:creationId xmlns:a16="http://schemas.microsoft.com/office/drawing/2014/main" id="{7E789E76-6187-426B-9315-D90F02F58EFD}"/>
                </a:ext>
              </a:extLst>
            </p:cNvPr>
            <p:cNvSpPr/>
            <p:nvPr/>
          </p:nvSpPr>
          <p:spPr>
            <a:xfrm>
              <a:off x="6077714" y="2347509"/>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Maak-vragen</a:t>
              </a:r>
            </a:p>
          </p:txBody>
        </p:sp>
        <p:sp>
          <p:nvSpPr>
            <p:cNvPr id="53" name="Ovaal 101">
              <a:extLst>
                <a:ext uri="{FF2B5EF4-FFF2-40B4-BE49-F238E27FC236}">
                  <a16:creationId xmlns:a16="http://schemas.microsoft.com/office/drawing/2014/main" id="{D5E23DEE-3831-4AA7-9343-33FCC9AE47FD}"/>
                </a:ext>
              </a:extLst>
            </p:cNvPr>
            <p:cNvSpPr/>
            <p:nvPr/>
          </p:nvSpPr>
          <p:spPr>
            <a:xfrm>
              <a:off x="6155273" y="4276988"/>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dirty="0">
                  <a:ln>
                    <a:noFill/>
                  </a:ln>
                  <a:solidFill>
                    <a:prstClr val="white"/>
                  </a:solidFill>
                  <a:effectLst/>
                  <a:uLnTx/>
                  <a:uFillTx/>
                  <a:latin typeface="Calibri" panose="020F0502020204030204"/>
                  <a:ea typeface="+mn-ea"/>
                  <a:cs typeface="+mn-cs"/>
                </a:rPr>
                <a:t>vragen</a:t>
              </a:r>
            </a:p>
          </p:txBody>
        </p:sp>
        <p:sp>
          <p:nvSpPr>
            <p:cNvPr id="54" name="Ovaal 101">
              <a:extLst>
                <a:ext uri="{FF2B5EF4-FFF2-40B4-BE49-F238E27FC236}">
                  <a16:creationId xmlns:a16="http://schemas.microsoft.com/office/drawing/2014/main" id="{3EDEAD96-0939-4C41-BE4A-4E79EF479D19}"/>
                </a:ext>
              </a:extLst>
            </p:cNvPr>
            <p:cNvSpPr/>
            <p:nvPr/>
          </p:nvSpPr>
          <p:spPr>
            <a:xfrm>
              <a:off x="8752735" y="4239428"/>
              <a:ext cx="1881041" cy="121657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0" u="none" strike="noStrike" kern="1200" cap="none" spc="0" normalizeH="0" baseline="0" noProof="0">
                  <a:ln>
                    <a:noFill/>
                  </a:ln>
                  <a:solidFill>
                    <a:prstClr val="white"/>
                  </a:solidFill>
                  <a:effectLst/>
                  <a:uLnTx/>
                  <a:uFillTx/>
                  <a:latin typeface="Calibri" panose="020F0502020204030204"/>
                  <a:ea typeface="+mn-ea"/>
                  <a:cs typeface="+mn-cs"/>
                </a:rPr>
                <a:t>vragen</a:t>
              </a:r>
            </a:p>
          </p:txBody>
        </p:sp>
      </p:grpSp>
    </p:spTree>
    <p:extLst>
      <p:ext uri="{BB962C8B-B14F-4D97-AF65-F5344CB8AC3E}">
        <p14:creationId xmlns:p14="http://schemas.microsoft.com/office/powerpoint/2010/main" val="350582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40080" y="325369"/>
            <a:ext cx="4368602" cy="1956841"/>
          </a:xfrm>
        </p:spPr>
        <p:txBody>
          <a:bodyPr anchor="b">
            <a:normAutofit/>
          </a:bodyPr>
          <a:lstStyle/>
          <a:p>
            <a:r>
              <a:rPr lang="nl-NL" sz="5400"/>
              <a:t>Transfer naar eigen praktijk?</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640080" y="2872899"/>
            <a:ext cx="4243589" cy="3320668"/>
          </a:xfrm>
        </p:spPr>
        <p:txBody>
          <a:bodyPr>
            <a:normAutofit/>
          </a:bodyPr>
          <a:lstStyle/>
          <a:p>
            <a:r>
              <a:rPr lang="nl-NL" dirty="0"/>
              <a:t>kansen?</a:t>
            </a:r>
          </a:p>
          <a:p>
            <a:r>
              <a:rPr lang="nl-NL" dirty="0"/>
              <a:t>uitdagingen?</a:t>
            </a:r>
          </a:p>
          <a:p>
            <a:r>
              <a:rPr lang="nl-NL" dirty="0"/>
              <a:t>vragen?</a:t>
            </a:r>
          </a:p>
        </p:txBody>
      </p:sp>
      <p:pic>
        <p:nvPicPr>
          <p:cNvPr id="4" name="Afbeelding 3"/>
          <p:cNvPicPr>
            <a:picLocks noChangeAspect="1"/>
          </p:cNvPicPr>
          <p:nvPr/>
        </p:nvPicPr>
        <p:blipFill rotWithShape="1">
          <a:blip r:embed="rId3"/>
          <a:srcRect r="1450"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49128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2F7E97-9839-4C8B-AFC6-71DFDBBCD3BB}"/>
              </a:ext>
            </a:extLst>
          </p:cNvPr>
          <p:cNvSpPr>
            <a:spLocks noGrp="1"/>
          </p:cNvSpPr>
          <p:nvPr>
            <p:ph type="title"/>
          </p:nvPr>
        </p:nvSpPr>
        <p:spPr>
          <a:xfrm>
            <a:off x="4965430" y="629268"/>
            <a:ext cx="6586491" cy="1286160"/>
          </a:xfrm>
        </p:spPr>
        <p:txBody>
          <a:bodyPr anchor="b">
            <a:normAutofit/>
          </a:bodyPr>
          <a:lstStyle/>
          <a:p>
            <a:r>
              <a:rPr lang="nl-NL" dirty="0"/>
              <a:t>Meer weten?</a:t>
            </a:r>
          </a:p>
        </p:txBody>
      </p:sp>
      <p:sp>
        <p:nvSpPr>
          <p:cNvPr id="3" name="Tijdelijke aanduiding voor inhoud 2">
            <a:extLst>
              <a:ext uri="{FF2B5EF4-FFF2-40B4-BE49-F238E27FC236}">
                <a16:creationId xmlns:a16="http://schemas.microsoft.com/office/drawing/2014/main" id="{4BB71664-F8D5-4695-A862-DC0AEF371323}"/>
              </a:ext>
            </a:extLst>
          </p:cNvPr>
          <p:cNvSpPr>
            <a:spLocks noGrp="1"/>
          </p:cNvSpPr>
          <p:nvPr>
            <p:ph idx="1"/>
          </p:nvPr>
        </p:nvSpPr>
        <p:spPr>
          <a:xfrm>
            <a:off x="4965431" y="2438400"/>
            <a:ext cx="6586489" cy="3785419"/>
          </a:xfrm>
        </p:spPr>
        <p:txBody>
          <a:bodyPr>
            <a:normAutofit/>
          </a:bodyPr>
          <a:lstStyle/>
          <a:p>
            <a:pPr marL="0" indent="0">
              <a:buNone/>
            </a:pPr>
            <a:r>
              <a:rPr lang="nl-NL" sz="1700" dirty="0"/>
              <a:t>Website: </a:t>
            </a:r>
          </a:p>
          <a:p>
            <a:pPr marL="0" indent="0">
              <a:buNone/>
            </a:pPr>
            <a:r>
              <a:rPr lang="nl-NL" sz="1700" dirty="0">
                <a:hlinkClick r:id="rId2"/>
              </a:rPr>
              <a:t>https://vraaggestuurdleren.aimsites.nl/fase1/</a:t>
            </a:r>
            <a:endParaRPr lang="nl-NL" sz="1700" dirty="0"/>
          </a:p>
          <a:p>
            <a:pPr marL="0" indent="0">
              <a:buNone/>
            </a:pPr>
            <a:endParaRPr lang="nl-NL" sz="1700" dirty="0"/>
          </a:p>
          <a:p>
            <a:pPr marL="0" indent="0">
              <a:buNone/>
            </a:pPr>
            <a:r>
              <a:rPr lang="nl-NL" sz="1700" dirty="0"/>
              <a:t>Email: </a:t>
            </a:r>
          </a:p>
          <a:p>
            <a:pPr marL="0" indent="0">
              <a:buNone/>
            </a:pPr>
            <a:r>
              <a:rPr lang="nl-NL" sz="1700" dirty="0">
                <a:hlinkClick r:id="rId3"/>
              </a:rPr>
              <a:t>harry.stokhof@han.nl</a:t>
            </a:r>
            <a:endParaRPr lang="nl-NL" sz="1700" dirty="0"/>
          </a:p>
          <a:p>
            <a:pPr marL="0" indent="0">
              <a:buNone/>
            </a:pPr>
            <a:r>
              <a:rPr lang="nl-NL" sz="1700" dirty="0">
                <a:hlinkClick r:id="rId4"/>
              </a:rPr>
              <a:t>ilsewintermans@gmail.com</a:t>
            </a:r>
            <a:endParaRPr lang="nl-NL" sz="1700" dirty="0"/>
          </a:p>
          <a:p>
            <a:pPr marL="0" indent="0">
              <a:buNone/>
            </a:pPr>
            <a:endParaRPr lang="nl-NL" sz="1700" dirty="0"/>
          </a:p>
          <a:p>
            <a:pPr marL="0" indent="0">
              <a:buNone/>
            </a:pPr>
            <a:r>
              <a:rPr lang="nl-NL" sz="1700" dirty="0"/>
              <a:t>Researchgate</a:t>
            </a:r>
          </a:p>
          <a:p>
            <a:pPr marL="0" indent="0">
              <a:buNone/>
            </a:pPr>
            <a:r>
              <a:rPr lang="nl-NL" sz="1700" dirty="0">
                <a:hlinkClick r:id="rId5"/>
              </a:rPr>
              <a:t>https://www.researchgate.net/profile/Harry-Stokhof</a:t>
            </a:r>
            <a:endParaRPr lang="nl-NL" sz="1700" dirty="0"/>
          </a:p>
          <a:p>
            <a:pPr marL="0" indent="0">
              <a:buNone/>
            </a:pPr>
            <a:r>
              <a:rPr lang="nl-NL" sz="1700" dirty="0">
                <a:hlinkClick r:id="rId6"/>
              </a:rPr>
              <a:t>https://www.researchgate.net/profile/Ilse-Wintermans</a:t>
            </a:r>
            <a:endParaRPr lang="nl-NL" sz="1700" dirty="0"/>
          </a:p>
          <a:p>
            <a:pPr marL="0" indent="0">
              <a:buNone/>
            </a:pPr>
            <a:endParaRPr lang="nl-NL" sz="1700" dirty="0"/>
          </a:p>
          <a:p>
            <a:endParaRPr lang="nl-NL" sz="1700" dirty="0"/>
          </a:p>
        </p:txBody>
      </p:sp>
      <p:pic>
        <p:nvPicPr>
          <p:cNvPr id="11" name="Picture 4" descr="Persoon die een muis vasthoudt">
            <a:extLst>
              <a:ext uri="{FF2B5EF4-FFF2-40B4-BE49-F238E27FC236}">
                <a16:creationId xmlns:a16="http://schemas.microsoft.com/office/drawing/2014/main" id="{D7B5AC64-DC9E-CB78-0DF9-4F117FCB8639}"/>
              </a:ext>
            </a:extLst>
          </p:cNvPr>
          <p:cNvPicPr>
            <a:picLocks noChangeAspect="1"/>
          </p:cNvPicPr>
          <p:nvPr/>
        </p:nvPicPr>
        <p:blipFill rotWithShape="1">
          <a:blip r:embed="rId7"/>
          <a:srcRect l="29135" r="25745" b="-1"/>
          <a:stretch/>
        </p:blipFill>
        <p:spPr>
          <a:xfrm>
            <a:off x="20" y="10"/>
            <a:ext cx="4635571" cy="6857990"/>
          </a:xfrm>
          <a:prstGeom prst="rect">
            <a:avLst/>
          </a:prstGeom>
          <a:effectLst/>
        </p:spPr>
      </p:pic>
      <p:cxnSp>
        <p:nvCxnSpPr>
          <p:cNvPr id="12"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8A0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6671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Afsluiting</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p:cNvPicPr>
            <a:picLocks noChangeAspect="1"/>
          </p:cNvPicPr>
          <p:nvPr/>
        </p:nvPicPr>
        <p:blipFill>
          <a:blip r:embed="rId3"/>
          <a:stretch>
            <a:fillRect/>
          </a:stretch>
        </p:blipFill>
        <p:spPr>
          <a:xfrm>
            <a:off x="4106923" y="1443211"/>
            <a:ext cx="7916225" cy="4452876"/>
          </a:xfrm>
          <a:prstGeom prst="rect">
            <a:avLst/>
          </a:prstGeom>
        </p:spPr>
      </p:pic>
    </p:spTree>
    <p:extLst>
      <p:ext uri="{BB962C8B-B14F-4D97-AF65-F5344CB8AC3E}">
        <p14:creationId xmlns:p14="http://schemas.microsoft.com/office/powerpoint/2010/main" val="1842285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0936" y="640080"/>
            <a:ext cx="4227503" cy="1481328"/>
          </a:xfrm>
        </p:spPr>
        <p:txBody>
          <a:bodyPr anchor="b">
            <a:normAutofit/>
          </a:bodyPr>
          <a:lstStyle/>
          <a:p>
            <a:r>
              <a:rPr lang="nl-NL" sz="5000" dirty="0"/>
              <a:t>Inchecken &amp; afstemmen</a:t>
            </a:r>
          </a:p>
        </p:txBody>
      </p:sp>
      <p:sp>
        <p:nvSpPr>
          <p:cNvPr id="1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630936" y="2660904"/>
            <a:ext cx="4818888" cy="3547872"/>
          </a:xfrm>
        </p:spPr>
        <p:txBody>
          <a:bodyPr anchor="t">
            <a:normAutofit/>
          </a:bodyPr>
          <a:lstStyle/>
          <a:p>
            <a:pPr marL="0" indent="0">
              <a:buNone/>
            </a:pPr>
            <a:r>
              <a:rPr lang="nl-NL" dirty="0"/>
              <a:t>Korte inventarisatie van jullie beginsituatie via</a:t>
            </a:r>
          </a:p>
          <a:p>
            <a:pPr marL="0" indent="0">
              <a:buNone/>
            </a:pPr>
            <a:r>
              <a:rPr lang="nl-NL" dirty="0"/>
              <a:t> </a:t>
            </a:r>
            <a:r>
              <a:rPr lang="nl-NL" dirty="0">
                <a:hlinkClick r:id="rId3"/>
              </a:rPr>
              <a:t>www.socrative.com-</a:t>
            </a:r>
            <a:endParaRPr lang="nl-NL" dirty="0"/>
          </a:p>
          <a:p>
            <a:pPr marL="0" indent="0">
              <a:buNone/>
            </a:pPr>
            <a:r>
              <a:rPr lang="nl-NL" dirty="0"/>
              <a:t>-&gt; student login</a:t>
            </a:r>
          </a:p>
          <a:p>
            <a:pPr marL="0" indent="0">
              <a:buNone/>
            </a:pPr>
            <a:r>
              <a:rPr lang="nl-NL" dirty="0"/>
              <a:t>-&gt; room: </a:t>
            </a:r>
            <a:r>
              <a:rPr lang="nl-NL" b="1" cap="all" dirty="0"/>
              <a:t>753389</a:t>
            </a:r>
            <a:endParaRPr lang="nl-NL" dirty="0"/>
          </a:p>
        </p:txBody>
      </p:sp>
      <p:pic>
        <p:nvPicPr>
          <p:cNvPr id="5" name="Afbeelding 4"/>
          <p:cNvPicPr>
            <a:picLocks noChangeAspect="1"/>
          </p:cNvPicPr>
          <p:nvPr/>
        </p:nvPicPr>
        <p:blipFill>
          <a:blip r:embed="rId4"/>
          <a:stretch>
            <a:fillRect/>
          </a:stretch>
        </p:blipFill>
        <p:spPr>
          <a:xfrm>
            <a:off x="6099048" y="1607069"/>
            <a:ext cx="5458968" cy="3643861"/>
          </a:xfrm>
          <a:prstGeom prst="rect">
            <a:avLst/>
          </a:prstGeom>
        </p:spPr>
      </p:pic>
    </p:spTree>
    <p:extLst>
      <p:ext uri="{BB962C8B-B14F-4D97-AF65-F5344CB8AC3E}">
        <p14:creationId xmlns:p14="http://schemas.microsoft.com/office/powerpoint/2010/main" val="217535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F048826-8DCD-4EC6-B6A0-1F3CDB65EE74}"/>
              </a:ext>
            </a:extLst>
          </p:cNvPr>
          <p:cNvSpPr>
            <a:spLocks noGrp="1"/>
          </p:cNvSpPr>
          <p:nvPr>
            <p:ph type="title"/>
          </p:nvPr>
        </p:nvSpPr>
        <p:spPr>
          <a:xfrm>
            <a:off x="640080" y="325369"/>
            <a:ext cx="4368602" cy="1956841"/>
          </a:xfrm>
        </p:spPr>
        <p:txBody>
          <a:bodyPr anchor="b">
            <a:normAutofit/>
          </a:bodyPr>
          <a:lstStyle/>
          <a:p>
            <a:r>
              <a:rPr lang="nl-NL" sz="5400"/>
              <a:t>Vragen zijn de basis van W&amp;T</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6355D7C8-D5E1-4562-8D58-1FA5EFDF3C2E}"/>
              </a:ext>
            </a:extLst>
          </p:cNvPr>
          <p:cNvSpPr>
            <a:spLocks noGrp="1"/>
          </p:cNvSpPr>
          <p:nvPr>
            <p:ph idx="1"/>
          </p:nvPr>
        </p:nvSpPr>
        <p:spPr>
          <a:xfrm>
            <a:off x="640080" y="2872899"/>
            <a:ext cx="4243589" cy="3320668"/>
          </a:xfrm>
        </p:spPr>
        <p:txBody>
          <a:bodyPr>
            <a:normAutofit/>
          </a:bodyPr>
          <a:lstStyle/>
          <a:p>
            <a:r>
              <a:rPr lang="nl-NL" sz="2200"/>
              <a:t>De wereld verkennen vanuit nieuwsgierigheid </a:t>
            </a:r>
          </a:p>
          <a:p>
            <a:r>
              <a:rPr lang="nl-NL" sz="2200"/>
              <a:t>Vragen geven richting </a:t>
            </a:r>
          </a:p>
        </p:txBody>
      </p:sp>
      <p:pic>
        <p:nvPicPr>
          <p:cNvPr id="4" name="Afbeelding 3">
            <a:extLst>
              <a:ext uri="{FF2B5EF4-FFF2-40B4-BE49-F238E27FC236}">
                <a16:creationId xmlns:a16="http://schemas.microsoft.com/office/drawing/2014/main" id="{CB22C371-FE64-43A4-B0E0-882D586A41F7}"/>
              </a:ext>
            </a:extLst>
          </p:cNvPr>
          <p:cNvPicPr>
            <a:picLocks noChangeAspect="1"/>
          </p:cNvPicPr>
          <p:nvPr/>
        </p:nvPicPr>
        <p:blipFill rotWithShape="1">
          <a:blip r:embed="rId3"/>
          <a:srcRect l="7231" r="260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98568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Tijdelijke aanduiding voor inhoud 3">
            <a:extLst>
              <a:ext uri="{FF2B5EF4-FFF2-40B4-BE49-F238E27FC236}">
                <a16:creationId xmlns:a16="http://schemas.microsoft.com/office/drawing/2014/main" id="{4FEA2F17-6B8A-41C5-8AE7-3EAA3AA07EC3}"/>
              </a:ext>
            </a:extLst>
          </p:cNvPr>
          <p:cNvPicPr>
            <a:picLocks noGrp="1" noChangeAspect="1"/>
          </p:cNvPicPr>
          <p:nvPr>
            <p:ph idx="1"/>
          </p:nvPr>
        </p:nvPicPr>
        <p:blipFill rotWithShape="1">
          <a:blip r:embed="rId3"/>
          <a:srcRect r="1" b="1015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30423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058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94AEE12-935C-4117-841F-892D59609A31}"/>
              </a:ext>
            </a:extLst>
          </p:cNvPr>
          <p:cNvSpPr>
            <a:spLocks noGrp="1"/>
          </p:cNvSpPr>
          <p:nvPr>
            <p:ph type="title"/>
          </p:nvPr>
        </p:nvSpPr>
        <p:spPr>
          <a:xfrm>
            <a:off x="3038788" y="365125"/>
            <a:ext cx="10515600" cy="1325563"/>
          </a:xfrm>
        </p:spPr>
        <p:txBody>
          <a:bodyPr>
            <a:normAutofit/>
          </a:bodyPr>
          <a:lstStyle/>
          <a:p>
            <a:r>
              <a:rPr lang="nl-NL" sz="5400"/>
              <a:t>Vage vragen??</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624"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CCB653F-6442-4C34-9464-4DD3790893AF}"/>
              </a:ext>
            </a:extLst>
          </p:cNvPr>
          <p:cNvSpPr>
            <a:spLocks noGrp="1"/>
          </p:cNvSpPr>
          <p:nvPr>
            <p:ph idx="1"/>
          </p:nvPr>
        </p:nvSpPr>
        <p:spPr>
          <a:xfrm>
            <a:off x="3038788" y="1929384"/>
            <a:ext cx="10515600" cy="4251960"/>
          </a:xfrm>
        </p:spPr>
        <p:txBody>
          <a:bodyPr>
            <a:normAutofit/>
          </a:bodyPr>
          <a:lstStyle/>
          <a:p>
            <a:pPr marL="0" indent="0">
              <a:buNone/>
            </a:pPr>
            <a:r>
              <a:rPr lang="nl-NL" dirty="0"/>
              <a:t>Leerlingen komt met vragen als:</a:t>
            </a:r>
          </a:p>
          <a:p>
            <a:pPr marL="0" indent="0">
              <a:buNone/>
            </a:pPr>
            <a:endParaRPr lang="nl-NL" dirty="0"/>
          </a:p>
          <a:p>
            <a:pPr marL="0" indent="0">
              <a:buNone/>
            </a:pPr>
            <a:r>
              <a:rPr lang="nl-NL" i="1" dirty="0"/>
              <a:t>Uh iets met een dino-ei?</a:t>
            </a:r>
          </a:p>
          <a:p>
            <a:pPr marL="0" indent="0">
              <a:buNone/>
            </a:pPr>
            <a:r>
              <a:rPr lang="nl-NL" i="1" dirty="0"/>
              <a:t>Hoeveel vogels wonen er in Nederland?</a:t>
            </a:r>
          </a:p>
          <a:p>
            <a:pPr marL="0" indent="0">
              <a:buNone/>
            </a:pPr>
            <a:r>
              <a:rPr lang="nl-NL" i="1" dirty="0"/>
              <a:t>Waarom is een boom groen?</a:t>
            </a:r>
          </a:p>
          <a:p>
            <a:pPr marL="0" indent="0">
              <a:buNone/>
            </a:pPr>
            <a:r>
              <a:rPr lang="nl-NL" i="1" dirty="0"/>
              <a:t>Kan een vulkaan groeien?</a:t>
            </a:r>
          </a:p>
          <a:p>
            <a:pPr marL="0" indent="0">
              <a:buNone/>
            </a:pPr>
            <a:r>
              <a:rPr lang="nl-NL" i="1" dirty="0"/>
              <a:t>Wat is het oudste kledingstuk ter wereld?</a:t>
            </a:r>
          </a:p>
          <a:p>
            <a:pPr marL="0" indent="0">
              <a:buNone/>
            </a:pPr>
            <a:r>
              <a:rPr lang="nl-NL" i="1" dirty="0"/>
              <a:t>Hoeveel bomen staan er in het oerwoud?</a:t>
            </a:r>
          </a:p>
          <a:p>
            <a:pPr marL="0" indent="0">
              <a:buNone/>
            </a:pPr>
            <a:endParaRPr lang="nl-NL" sz="2200" i="1" dirty="0"/>
          </a:p>
          <a:p>
            <a:pPr marL="0" indent="0">
              <a:buNone/>
            </a:pPr>
            <a:endParaRPr lang="nl-NL" sz="2200" i="1" dirty="0"/>
          </a:p>
        </p:txBody>
      </p:sp>
      <p:pic>
        <p:nvPicPr>
          <p:cNvPr id="4" name="Afbeelding 3">
            <a:extLst>
              <a:ext uri="{FF2B5EF4-FFF2-40B4-BE49-F238E27FC236}">
                <a16:creationId xmlns:a16="http://schemas.microsoft.com/office/drawing/2014/main" id="{49B2C548-B0EC-0B66-46FC-7DCFB14B5CFF}"/>
              </a:ext>
            </a:extLst>
          </p:cNvPr>
          <p:cNvPicPr>
            <a:picLocks noChangeAspect="1"/>
          </p:cNvPicPr>
          <p:nvPr/>
        </p:nvPicPr>
        <p:blipFill rotWithShape="1">
          <a:blip r:embed="rId3"/>
          <a:srcRect l="4103" r="63809"/>
          <a:stretch/>
        </p:blipFill>
        <p:spPr>
          <a:xfrm>
            <a:off x="0" y="0"/>
            <a:ext cx="2200588" cy="6858000"/>
          </a:xfrm>
          <a:prstGeom prst="rect">
            <a:avLst/>
          </a:prstGeom>
        </p:spPr>
      </p:pic>
    </p:spTree>
    <p:extLst>
      <p:ext uri="{BB962C8B-B14F-4D97-AF65-F5344CB8AC3E}">
        <p14:creationId xmlns:p14="http://schemas.microsoft.com/office/powerpoint/2010/main" val="744363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9AFFC-5340-45B8-8B9C-F1ADDBF8C0E8}"/>
              </a:ext>
            </a:extLst>
          </p:cNvPr>
          <p:cNvSpPr>
            <a:spLocks noGrp="1"/>
          </p:cNvSpPr>
          <p:nvPr>
            <p:ph type="title"/>
          </p:nvPr>
        </p:nvSpPr>
        <p:spPr/>
        <p:txBody>
          <a:bodyPr/>
          <a:lstStyle/>
          <a:p>
            <a:r>
              <a:rPr lang="nl-NL" dirty="0"/>
              <a:t>Kenmerken van een goede vraag?</a:t>
            </a:r>
          </a:p>
        </p:txBody>
      </p:sp>
      <p:sp>
        <p:nvSpPr>
          <p:cNvPr id="4" name="Ovaal 3">
            <a:extLst>
              <a:ext uri="{FF2B5EF4-FFF2-40B4-BE49-F238E27FC236}">
                <a16:creationId xmlns:a16="http://schemas.microsoft.com/office/drawing/2014/main" id="{9F2FFD48-AB3F-4C7C-AA22-88F18DB66053}"/>
              </a:ext>
            </a:extLst>
          </p:cNvPr>
          <p:cNvSpPr/>
          <p:nvPr/>
        </p:nvSpPr>
        <p:spPr>
          <a:xfrm>
            <a:off x="2900246" y="1346995"/>
            <a:ext cx="3780265" cy="3338512"/>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RELEVANT</a:t>
            </a:r>
            <a:endParaRPr lang="nl-NL" dirty="0"/>
          </a:p>
        </p:txBody>
      </p:sp>
      <p:sp>
        <p:nvSpPr>
          <p:cNvPr id="5" name="Ovaal 4">
            <a:extLst>
              <a:ext uri="{FF2B5EF4-FFF2-40B4-BE49-F238E27FC236}">
                <a16:creationId xmlns:a16="http://schemas.microsoft.com/office/drawing/2014/main" id="{F719D2F4-F524-4499-A30E-EE84B88BD817}"/>
              </a:ext>
            </a:extLst>
          </p:cNvPr>
          <p:cNvSpPr/>
          <p:nvPr/>
        </p:nvSpPr>
        <p:spPr>
          <a:xfrm>
            <a:off x="5895280" y="1346995"/>
            <a:ext cx="3594410" cy="3338512"/>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ONDERZOEKBAAR</a:t>
            </a:r>
            <a:endParaRPr lang="nl-NL" sz="1200" dirty="0"/>
          </a:p>
        </p:txBody>
      </p:sp>
      <p:sp>
        <p:nvSpPr>
          <p:cNvPr id="6" name="Ovaal 5">
            <a:extLst>
              <a:ext uri="{FF2B5EF4-FFF2-40B4-BE49-F238E27FC236}">
                <a16:creationId xmlns:a16="http://schemas.microsoft.com/office/drawing/2014/main" id="{EB1668D7-C0A3-42FE-9A1D-A5C2DCAA25E7}"/>
              </a:ext>
            </a:extLst>
          </p:cNvPr>
          <p:cNvSpPr/>
          <p:nvPr/>
        </p:nvSpPr>
        <p:spPr>
          <a:xfrm>
            <a:off x="4367560" y="3397849"/>
            <a:ext cx="3456879" cy="3148941"/>
          </a:xfrm>
          <a:prstGeom prst="ellipse">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dirty="0"/>
              <a:t>LEERPOTENTIE</a:t>
            </a:r>
            <a:endParaRPr lang="nl-NL" sz="1400" dirty="0"/>
          </a:p>
        </p:txBody>
      </p:sp>
      <p:sp>
        <p:nvSpPr>
          <p:cNvPr id="7" name="Ster: 6 punten 6">
            <a:extLst>
              <a:ext uri="{FF2B5EF4-FFF2-40B4-BE49-F238E27FC236}">
                <a16:creationId xmlns:a16="http://schemas.microsoft.com/office/drawing/2014/main" id="{530B1F7B-1CDD-4618-9E66-530A82182029}"/>
              </a:ext>
            </a:extLst>
          </p:cNvPr>
          <p:cNvSpPr/>
          <p:nvPr/>
        </p:nvSpPr>
        <p:spPr>
          <a:xfrm>
            <a:off x="5532868" y="3016251"/>
            <a:ext cx="1386465" cy="1475234"/>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0" dirty="0">
                <a:solidFill>
                  <a:schemeClr val="tx1"/>
                </a:solidFill>
              </a:rPr>
              <a:t>?</a:t>
            </a:r>
          </a:p>
        </p:txBody>
      </p:sp>
    </p:spTree>
    <p:extLst>
      <p:ext uri="{BB962C8B-B14F-4D97-AF65-F5344CB8AC3E}">
        <p14:creationId xmlns:p14="http://schemas.microsoft.com/office/powerpoint/2010/main" val="25661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ED1202F-4F9F-4E21-A691-8BE6A61F065A}"/>
              </a:ext>
            </a:extLst>
          </p:cNvPr>
          <p:cNvSpPr>
            <a:spLocks noGrp="1"/>
          </p:cNvSpPr>
          <p:nvPr>
            <p:ph type="title"/>
          </p:nvPr>
        </p:nvSpPr>
        <p:spPr>
          <a:xfrm>
            <a:off x="838200" y="365125"/>
            <a:ext cx="10515600" cy="1325563"/>
          </a:xfrm>
        </p:spPr>
        <p:txBody>
          <a:bodyPr>
            <a:normAutofit fontScale="90000"/>
          </a:bodyPr>
          <a:lstStyle/>
          <a:p>
            <a:r>
              <a:rPr lang="nl-NL" sz="5400" dirty="0"/>
              <a:t>Ingrediënten begeleiding: basisprincipes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ep 6">
            <a:extLst>
              <a:ext uri="{FF2B5EF4-FFF2-40B4-BE49-F238E27FC236}">
                <a16:creationId xmlns:a16="http://schemas.microsoft.com/office/drawing/2014/main" id="{C45A9C30-AB1C-4A69-8BDA-A2F6D9F628B7}"/>
              </a:ext>
            </a:extLst>
          </p:cNvPr>
          <p:cNvGrpSpPr/>
          <p:nvPr/>
        </p:nvGrpSpPr>
        <p:grpSpPr>
          <a:xfrm>
            <a:off x="261966" y="2822692"/>
            <a:ext cx="2672498" cy="1931989"/>
            <a:chOff x="3895725" y="2527592"/>
            <a:chExt cx="3810000" cy="2687345"/>
          </a:xfrm>
        </p:grpSpPr>
        <p:pic>
          <p:nvPicPr>
            <p:cNvPr id="9" name="Afbeelding 8">
              <a:extLst>
                <a:ext uri="{FF2B5EF4-FFF2-40B4-BE49-F238E27FC236}">
                  <a16:creationId xmlns:a16="http://schemas.microsoft.com/office/drawing/2014/main" id="{3AB3C70C-C630-4393-9481-44DC7990D024}"/>
                </a:ext>
              </a:extLst>
            </p:cNvPr>
            <p:cNvPicPr>
              <a:picLocks noChangeAspect="1"/>
            </p:cNvPicPr>
            <p:nvPr/>
          </p:nvPicPr>
          <p:blipFill>
            <a:blip r:embed="rId2"/>
            <a:stretch>
              <a:fillRect/>
            </a:stretch>
          </p:blipFill>
          <p:spPr>
            <a:xfrm>
              <a:off x="3895725" y="2538412"/>
              <a:ext cx="3810000" cy="2676525"/>
            </a:xfrm>
            <a:prstGeom prst="rect">
              <a:avLst/>
            </a:prstGeom>
          </p:spPr>
        </p:pic>
        <p:sp>
          <p:nvSpPr>
            <p:cNvPr id="11" name="Tekstvak 10">
              <a:extLst>
                <a:ext uri="{FF2B5EF4-FFF2-40B4-BE49-F238E27FC236}">
                  <a16:creationId xmlns:a16="http://schemas.microsoft.com/office/drawing/2014/main" id="{D3729E2A-EECA-4246-845D-56E6AEB90A5B}"/>
                </a:ext>
              </a:extLst>
            </p:cNvPr>
            <p:cNvSpPr txBox="1"/>
            <p:nvPr/>
          </p:nvSpPr>
          <p:spPr>
            <a:xfrm>
              <a:off x="6505576" y="3143251"/>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2" name="Tekstvak 11">
              <a:extLst>
                <a:ext uri="{FF2B5EF4-FFF2-40B4-BE49-F238E27FC236}">
                  <a16:creationId xmlns:a16="http://schemas.microsoft.com/office/drawing/2014/main" id="{DC925E94-75CD-4C82-A2C0-30EC4DCE37FB}"/>
                </a:ext>
              </a:extLst>
            </p:cNvPr>
            <p:cNvSpPr txBox="1"/>
            <p:nvPr/>
          </p:nvSpPr>
          <p:spPr>
            <a:xfrm>
              <a:off x="5800725" y="2809967"/>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3" name="Tekstvak 12">
              <a:extLst>
                <a:ext uri="{FF2B5EF4-FFF2-40B4-BE49-F238E27FC236}">
                  <a16:creationId xmlns:a16="http://schemas.microsoft.com/office/drawing/2014/main" id="{1EE4854B-0635-44EC-9FB1-C8C1236DE21B}"/>
                </a:ext>
              </a:extLst>
            </p:cNvPr>
            <p:cNvSpPr txBox="1"/>
            <p:nvPr/>
          </p:nvSpPr>
          <p:spPr>
            <a:xfrm>
              <a:off x="4920802" y="3331423"/>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4" name="Tekstvak 13">
              <a:extLst>
                <a:ext uri="{FF2B5EF4-FFF2-40B4-BE49-F238E27FC236}">
                  <a16:creationId xmlns:a16="http://schemas.microsoft.com/office/drawing/2014/main" id="{75CF6BFE-DA11-4704-B092-2D5230D0BA62}"/>
                </a:ext>
              </a:extLst>
            </p:cNvPr>
            <p:cNvSpPr txBox="1"/>
            <p:nvPr/>
          </p:nvSpPr>
          <p:spPr>
            <a:xfrm>
              <a:off x="5313453" y="2951455"/>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5" name="Tekstvak 14">
              <a:extLst>
                <a:ext uri="{FF2B5EF4-FFF2-40B4-BE49-F238E27FC236}">
                  <a16:creationId xmlns:a16="http://schemas.microsoft.com/office/drawing/2014/main" id="{E82BA045-15F2-42F3-80A4-0B83A092D4CB}"/>
                </a:ext>
              </a:extLst>
            </p:cNvPr>
            <p:cNvSpPr txBox="1"/>
            <p:nvPr/>
          </p:nvSpPr>
          <p:spPr>
            <a:xfrm>
              <a:off x="7160692" y="3331423"/>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6" name="Tekstvak 15">
              <a:extLst>
                <a:ext uri="{FF2B5EF4-FFF2-40B4-BE49-F238E27FC236}">
                  <a16:creationId xmlns:a16="http://schemas.microsoft.com/office/drawing/2014/main" id="{38BF3EA3-39AA-4F77-A394-F050B3A01B2F}"/>
                </a:ext>
              </a:extLst>
            </p:cNvPr>
            <p:cNvSpPr txBox="1"/>
            <p:nvPr/>
          </p:nvSpPr>
          <p:spPr>
            <a:xfrm>
              <a:off x="4300494" y="2721115"/>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7" name="Tekstvak 16">
              <a:extLst>
                <a:ext uri="{FF2B5EF4-FFF2-40B4-BE49-F238E27FC236}">
                  <a16:creationId xmlns:a16="http://schemas.microsoft.com/office/drawing/2014/main" id="{96B204B9-7150-4A79-B849-07A2F7210169}"/>
                </a:ext>
              </a:extLst>
            </p:cNvPr>
            <p:cNvSpPr txBox="1"/>
            <p:nvPr/>
          </p:nvSpPr>
          <p:spPr>
            <a:xfrm>
              <a:off x="5852669" y="3420993"/>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8" name="Tekstvak 17">
              <a:extLst>
                <a:ext uri="{FF2B5EF4-FFF2-40B4-BE49-F238E27FC236}">
                  <a16:creationId xmlns:a16="http://schemas.microsoft.com/office/drawing/2014/main" id="{5EA09E27-820E-431A-88BD-801F28B9A25F}"/>
                </a:ext>
              </a:extLst>
            </p:cNvPr>
            <p:cNvSpPr txBox="1"/>
            <p:nvPr/>
          </p:nvSpPr>
          <p:spPr>
            <a:xfrm>
              <a:off x="6898225" y="3659340"/>
              <a:ext cx="353295"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19" name="Tekstvak 18">
              <a:extLst>
                <a:ext uri="{FF2B5EF4-FFF2-40B4-BE49-F238E27FC236}">
                  <a16:creationId xmlns:a16="http://schemas.microsoft.com/office/drawing/2014/main" id="{3B5D356D-73A8-4B10-8193-7505208B51D2}"/>
                </a:ext>
              </a:extLst>
            </p:cNvPr>
            <p:cNvSpPr txBox="1"/>
            <p:nvPr/>
          </p:nvSpPr>
          <p:spPr>
            <a:xfrm>
              <a:off x="6909334" y="2713107"/>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20" name="Tekstvak 19">
              <a:extLst>
                <a:ext uri="{FF2B5EF4-FFF2-40B4-BE49-F238E27FC236}">
                  <a16:creationId xmlns:a16="http://schemas.microsoft.com/office/drawing/2014/main" id="{85452DD5-083F-41D5-9874-0364979790CE}"/>
                </a:ext>
              </a:extLst>
            </p:cNvPr>
            <p:cNvSpPr txBox="1"/>
            <p:nvPr/>
          </p:nvSpPr>
          <p:spPr>
            <a:xfrm>
              <a:off x="6267561" y="2591539"/>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21" name="Tekstvak 20">
              <a:extLst>
                <a:ext uri="{FF2B5EF4-FFF2-40B4-BE49-F238E27FC236}">
                  <a16:creationId xmlns:a16="http://schemas.microsoft.com/office/drawing/2014/main" id="{1E19DD5C-F104-4FEC-A7F9-9BD4CA393915}"/>
                </a:ext>
              </a:extLst>
            </p:cNvPr>
            <p:cNvSpPr txBox="1"/>
            <p:nvPr/>
          </p:nvSpPr>
          <p:spPr>
            <a:xfrm>
              <a:off x="6638956" y="2527592"/>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sp>
          <p:nvSpPr>
            <p:cNvPr id="22" name="Tekstvak 21">
              <a:extLst>
                <a:ext uri="{FF2B5EF4-FFF2-40B4-BE49-F238E27FC236}">
                  <a16:creationId xmlns:a16="http://schemas.microsoft.com/office/drawing/2014/main" id="{5E546224-9EEE-481A-A360-DD1408CE535E}"/>
                </a:ext>
              </a:extLst>
            </p:cNvPr>
            <p:cNvSpPr txBox="1"/>
            <p:nvPr/>
          </p:nvSpPr>
          <p:spPr>
            <a:xfrm>
              <a:off x="7163010" y="2844717"/>
              <a:ext cx="483467" cy="7386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000" b="0" i="0" u="none" strike="noStrike" kern="0" cap="none" spc="0" normalizeH="0" baseline="0" noProof="0" dirty="0">
                  <a:ln>
                    <a:noFill/>
                  </a:ln>
                  <a:solidFill>
                    <a:prstClr val="white"/>
                  </a:solidFill>
                  <a:effectLst/>
                  <a:uLnTx/>
                  <a:uFillTx/>
                </a:rPr>
                <a:t>?</a:t>
              </a:r>
            </a:p>
          </p:txBody>
        </p:sp>
      </p:grpSp>
      <p:pic>
        <p:nvPicPr>
          <p:cNvPr id="23" name="Afbeelding 22">
            <a:extLst>
              <a:ext uri="{FF2B5EF4-FFF2-40B4-BE49-F238E27FC236}">
                <a16:creationId xmlns:a16="http://schemas.microsoft.com/office/drawing/2014/main" id="{8782745C-4212-40C8-B714-ACBEC1DBD533}"/>
              </a:ext>
            </a:extLst>
          </p:cNvPr>
          <p:cNvPicPr>
            <a:picLocks noChangeAspect="1"/>
          </p:cNvPicPr>
          <p:nvPr/>
        </p:nvPicPr>
        <p:blipFill>
          <a:blip r:embed="rId3"/>
          <a:stretch>
            <a:fillRect/>
          </a:stretch>
        </p:blipFill>
        <p:spPr>
          <a:xfrm>
            <a:off x="3149673" y="2774295"/>
            <a:ext cx="2840551" cy="1972266"/>
          </a:xfrm>
          <a:prstGeom prst="rect">
            <a:avLst/>
          </a:prstGeom>
        </p:spPr>
      </p:pic>
      <p:pic>
        <p:nvPicPr>
          <p:cNvPr id="24" name="Picture 2" descr="Teamleren in een lerende school: samen werken aan beter onderwijs">
            <a:extLst>
              <a:ext uri="{FF2B5EF4-FFF2-40B4-BE49-F238E27FC236}">
                <a16:creationId xmlns:a16="http://schemas.microsoft.com/office/drawing/2014/main" id="{1174964A-B88C-41C4-8F72-961DCF3D0C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5714" y="2721634"/>
            <a:ext cx="2880838" cy="20775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Tijdelijke aanduiding voor inhoud 3">
            <a:extLst>
              <a:ext uri="{FF2B5EF4-FFF2-40B4-BE49-F238E27FC236}">
                <a16:creationId xmlns:a16="http://schemas.microsoft.com/office/drawing/2014/main" id="{8E658F07-F8BB-441F-846A-E1DB691507BC}"/>
              </a:ext>
            </a:extLst>
          </p:cNvPr>
          <p:cNvPicPr>
            <a:picLocks noChangeAspect="1"/>
          </p:cNvPicPr>
          <p:nvPr/>
        </p:nvPicPr>
        <p:blipFill>
          <a:blip r:embed="rId5"/>
          <a:stretch>
            <a:fillRect/>
          </a:stretch>
        </p:blipFill>
        <p:spPr>
          <a:xfrm>
            <a:off x="6146183" y="2733995"/>
            <a:ext cx="2863572" cy="2020686"/>
          </a:xfrm>
          <a:prstGeom prst="rect">
            <a:avLst/>
          </a:prstGeom>
          <a:effectLst>
            <a:outerShdw blurRad="50800" dist="38100" dir="2700000" algn="tl" rotWithShape="0">
              <a:prstClr val="black">
                <a:alpha val="40000"/>
              </a:prstClr>
            </a:outerShdw>
            <a:softEdge rad="0"/>
          </a:effectLst>
        </p:spPr>
      </p:pic>
      <p:sp>
        <p:nvSpPr>
          <p:cNvPr id="5" name="Tekstvak 4">
            <a:extLst>
              <a:ext uri="{FF2B5EF4-FFF2-40B4-BE49-F238E27FC236}">
                <a16:creationId xmlns:a16="http://schemas.microsoft.com/office/drawing/2014/main" id="{BEA4F2A6-E594-4502-A618-52659E14A106}"/>
              </a:ext>
            </a:extLst>
          </p:cNvPr>
          <p:cNvSpPr txBox="1"/>
          <p:nvPr/>
        </p:nvSpPr>
        <p:spPr>
          <a:xfrm>
            <a:off x="483126" y="5189512"/>
            <a:ext cx="1710405" cy="400110"/>
          </a:xfrm>
          <a:prstGeom prst="rect">
            <a:avLst/>
          </a:prstGeom>
          <a:noFill/>
        </p:spPr>
        <p:txBody>
          <a:bodyPr wrap="none" rtlCol="0">
            <a:spAutoFit/>
          </a:bodyPr>
          <a:lstStyle/>
          <a:p>
            <a:r>
              <a:rPr lang="nl-NL" sz="2000" dirty="0"/>
              <a:t>Ruimte bieden</a:t>
            </a:r>
          </a:p>
        </p:txBody>
      </p:sp>
      <p:sp>
        <p:nvSpPr>
          <p:cNvPr id="26" name="Tekstvak 25">
            <a:extLst>
              <a:ext uri="{FF2B5EF4-FFF2-40B4-BE49-F238E27FC236}">
                <a16:creationId xmlns:a16="http://schemas.microsoft.com/office/drawing/2014/main" id="{F92B1435-09D5-4F85-8DA2-1D5FDCBA9FE6}"/>
              </a:ext>
            </a:extLst>
          </p:cNvPr>
          <p:cNvSpPr txBox="1"/>
          <p:nvPr/>
        </p:nvSpPr>
        <p:spPr>
          <a:xfrm>
            <a:off x="3746783" y="5180627"/>
            <a:ext cx="1496948" cy="400110"/>
          </a:xfrm>
          <a:prstGeom prst="rect">
            <a:avLst/>
          </a:prstGeom>
          <a:noFill/>
        </p:spPr>
        <p:txBody>
          <a:bodyPr wrap="none" rtlCol="0">
            <a:spAutoFit/>
          </a:bodyPr>
          <a:lstStyle/>
          <a:p>
            <a:r>
              <a:rPr lang="nl-NL" sz="2000" dirty="0"/>
              <a:t>Focus kiezen</a:t>
            </a:r>
          </a:p>
        </p:txBody>
      </p:sp>
      <p:sp>
        <p:nvSpPr>
          <p:cNvPr id="27" name="Tekstvak 26">
            <a:extLst>
              <a:ext uri="{FF2B5EF4-FFF2-40B4-BE49-F238E27FC236}">
                <a16:creationId xmlns:a16="http://schemas.microsoft.com/office/drawing/2014/main" id="{9615C75B-AAD7-42E7-81C7-EEF8B5839584}"/>
              </a:ext>
            </a:extLst>
          </p:cNvPr>
          <p:cNvSpPr txBox="1"/>
          <p:nvPr/>
        </p:nvSpPr>
        <p:spPr>
          <a:xfrm>
            <a:off x="6344041" y="5189512"/>
            <a:ext cx="2086340" cy="400110"/>
          </a:xfrm>
          <a:prstGeom prst="rect">
            <a:avLst/>
          </a:prstGeom>
          <a:noFill/>
        </p:spPr>
        <p:txBody>
          <a:bodyPr wrap="none" rtlCol="0">
            <a:spAutoFit/>
          </a:bodyPr>
          <a:lstStyle/>
          <a:p>
            <a:r>
              <a:rPr lang="nl-NL" sz="2000" dirty="0"/>
              <a:t>Samenhang geven</a:t>
            </a:r>
          </a:p>
        </p:txBody>
      </p:sp>
      <p:sp>
        <p:nvSpPr>
          <p:cNvPr id="28" name="Tekstvak 27">
            <a:extLst>
              <a:ext uri="{FF2B5EF4-FFF2-40B4-BE49-F238E27FC236}">
                <a16:creationId xmlns:a16="http://schemas.microsoft.com/office/drawing/2014/main" id="{EF6D9220-2D61-4E58-9D55-AA79CAA7CE28}"/>
              </a:ext>
            </a:extLst>
          </p:cNvPr>
          <p:cNvSpPr txBox="1"/>
          <p:nvPr/>
        </p:nvSpPr>
        <p:spPr>
          <a:xfrm>
            <a:off x="9530691" y="5195973"/>
            <a:ext cx="2304798" cy="400110"/>
          </a:xfrm>
          <a:prstGeom prst="rect">
            <a:avLst/>
          </a:prstGeom>
          <a:noFill/>
        </p:spPr>
        <p:txBody>
          <a:bodyPr wrap="none" rtlCol="0">
            <a:spAutoFit/>
          </a:bodyPr>
          <a:lstStyle/>
          <a:p>
            <a:r>
              <a:rPr lang="nl-NL" sz="2000" dirty="0"/>
              <a:t>Collectief inspannen</a:t>
            </a:r>
          </a:p>
        </p:txBody>
      </p:sp>
    </p:spTree>
    <p:extLst>
      <p:ext uri="{BB962C8B-B14F-4D97-AF65-F5344CB8AC3E}">
        <p14:creationId xmlns:p14="http://schemas.microsoft.com/office/powerpoint/2010/main" val="3615360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ED1202F-4F9F-4E21-A691-8BE6A61F065A}"/>
              </a:ext>
            </a:extLst>
          </p:cNvPr>
          <p:cNvSpPr>
            <a:spLocks noGrp="1"/>
          </p:cNvSpPr>
          <p:nvPr>
            <p:ph type="title"/>
          </p:nvPr>
        </p:nvSpPr>
        <p:spPr>
          <a:xfrm>
            <a:off x="838200" y="365125"/>
            <a:ext cx="10515600" cy="1325563"/>
          </a:xfrm>
        </p:spPr>
        <p:txBody>
          <a:bodyPr>
            <a:normAutofit/>
          </a:bodyPr>
          <a:lstStyle/>
          <a:p>
            <a:r>
              <a:rPr lang="nl-NL" sz="5400" dirty="0"/>
              <a:t>Recept begeleiding: scenario</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1040DF62-768A-40B8-BE09-FC7BF6CC4BFE}"/>
              </a:ext>
            </a:extLst>
          </p:cNvPr>
          <p:cNvPicPr>
            <a:picLocks noChangeAspect="1"/>
          </p:cNvPicPr>
          <p:nvPr/>
        </p:nvPicPr>
        <p:blipFill rotWithShape="1">
          <a:blip r:embed="rId3"/>
          <a:srcRect b="17403"/>
          <a:stretch/>
        </p:blipFill>
        <p:spPr>
          <a:xfrm>
            <a:off x="1764806" y="2055813"/>
            <a:ext cx="8376630" cy="3101867"/>
          </a:xfrm>
          <a:prstGeom prst="rect">
            <a:avLst/>
          </a:prstGeom>
        </p:spPr>
      </p:pic>
      <p:pic>
        <p:nvPicPr>
          <p:cNvPr id="9" name="Afbeelding 8">
            <a:extLst>
              <a:ext uri="{FF2B5EF4-FFF2-40B4-BE49-F238E27FC236}">
                <a16:creationId xmlns:a16="http://schemas.microsoft.com/office/drawing/2014/main" id="{1AF444CC-1BA7-46E7-BB56-7984C2BAAA4A}"/>
              </a:ext>
            </a:extLst>
          </p:cNvPr>
          <p:cNvPicPr>
            <a:picLocks noChangeAspect="1"/>
          </p:cNvPicPr>
          <p:nvPr/>
        </p:nvPicPr>
        <p:blipFill>
          <a:blip r:embed="rId4"/>
          <a:stretch>
            <a:fillRect/>
          </a:stretch>
        </p:blipFill>
        <p:spPr>
          <a:xfrm>
            <a:off x="1927404" y="5368181"/>
            <a:ext cx="1512168" cy="1241154"/>
          </a:xfrm>
          <a:prstGeom prst="rect">
            <a:avLst/>
          </a:prstGeom>
        </p:spPr>
      </p:pic>
      <p:sp>
        <p:nvSpPr>
          <p:cNvPr id="11" name="Tekstvak 10">
            <a:extLst>
              <a:ext uri="{FF2B5EF4-FFF2-40B4-BE49-F238E27FC236}">
                <a16:creationId xmlns:a16="http://schemas.microsoft.com/office/drawing/2014/main" id="{5B7A65E3-E24E-46A2-A494-40D00ADDB26A}"/>
              </a:ext>
            </a:extLst>
          </p:cNvPr>
          <p:cNvSpPr txBox="1"/>
          <p:nvPr/>
        </p:nvSpPr>
        <p:spPr>
          <a:xfrm>
            <a:off x="3943628" y="5727148"/>
            <a:ext cx="3659079"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2800" b="0" i="0" u="none" strike="noStrike" kern="0" cap="none" spc="0" normalizeH="0" baseline="0" noProof="0" dirty="0">
                <a:ln>
                  <a:noFill/>
                </a:ln>
                <a:solidFill>
                  <a:srgbClr val="FF0000"/>
                </a:solidFill>
                <a:effectLst/>
                <a:uLnTx/>
                <a:uFillTx/>
              </a:rPr>
              <a:t>= rode draad in de fases</a:t>
            </a:r>
          </a:p>
        </p:txBody>
      </p:sp>
    </p:spTree>
    <p:extLst>
      <p:ext uri="{BB962C8B-B14F-4D97-AF65-F5344CB8AC3E}">
        <p14:creationId xmlns:p14="http://schemas.microsoft.com/office/powerpoint/2010/main" val="182329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1256</Words>
  <Application>Microsoft Office PowerPoint</Application>
  <PresentationFormat>Breedbeeld</PresentationFormat>
  <Paragraphs>251</Paragraphs>
  <Slides>28</Slides>
  <Notes>21</Notes>
  <HiddenSlides>0</HiddenSlides>
  <MMClips>0</MMClips>
  <ScaleCrop>false</ScaleCrop>
  <HeadingPairs>
    <vt:vector size="6" baseType="variant">
      <vt:variant>
        <vt:lpstr>Gebruikte lettertypen</vt:lpstr>
      </vt:variant>
      <vt:variant>
        <vt:i4>4</vt:i4>
      </vt:variant>
      <vt:variant>
        <vt:lpstr>Thema</vt:lpstr>
      </vt:variant>
      <vt:variant>
        <vt:i4>3</vt:i4>
      </vt:variant>
      <vt:variant>
        <vt:lpstr>Diatitels</vt:lpstr>
      </vt:variant>
      <vt:variant>
        <vt:i4>28</vt:i4>
      </vt:variant>
    </vt:vector>
  </HeadingPairs>
  <TitlesOfParts>
    <vt:vector size="35" baseType="lpstr">
      <vt:lpstr>Arial</vt:lpstr>
      <vt:lpstr>Calibri</vt:lpstr>
      <vt:lpstr>Calibri Light</vt:lpstr>
      <vt:lpstr>Open Sans</vt:lpstr>
      <vt:lpstr>Kantoorthema</vt:lpstr>
      <vt:lpstr>Office Theme</vt:lpstr>
      <vt:lpstr>1_Kantoorthema</vt:lpstr>
      <vt:lpstr>Workshop 6:  Een kompas voor vraaggestuurd leren binnen W&amp;T-onderwijs  Hoe begeleid je leerlingen met hun leervragen succesvol naar antwoorden? </vt:lpstr>
      <vt:lpstr>PowerPoint-presentatie</vt:lpstr>
      <vt:lpstr>Inchecken &amp; afstemmen</vt:lpstr>
      <vt:lpstr>Vragen zijn de basis van W&amp;T</vt:lpstr>
      <vt:lpstr>PowerPoint-presentatie</vt:lpstr>
      <vt:lpstr>Vage vragen??</vt:lpstr>
      <vt:lpstr>Kenmerken van een goede vraag?</vt:lpstr>
      <vt:lpstr>Ingrediënten begeleiding: basisprincipes</vt:lpstr>
      <vt:lpstr>Recept begeleiding: scenario</vt:lpstr>
      <vt:lpstr>Begeleidingsvraagstuk: van vraag naar antwoord</vt:lpstr>
      <vt:lpstr>Onderliggend vraagstuk</vt:lpstr>
      <vt:lpstr>Mogelijke oplossing Vragenkompas =&gt; vraagvaardigheid</vt:lpstr>
      <vt:lpstr>Meerdere mogelijke toepassingen vragenkompas  </vt:lpstr>
      <vt:lpstr>Verschillende typen leervragen</vt:lpstr>
      <vt:lpstr>PowerPoint-presentatie</vt:lpstr>
      <vt:lpstr>Aan de slag met het vragenkompas</vt:lpstr>
      <vt:lpstr>PowerPoint-presentatie</vt:lpstr>
      <vt:lpstr>Stap 1: individueel vragen bedenken</vt:lpstr>
      <vt:lpstr>Stap 2: vragen uitwisselen</vt:lpstr>
      <vt:lpstr>Stap 3: doorvragen op elkaars vragen</vt:lpstr>
      <vt:lpstr>Stap 4: uitwisselen en vergelijken</vt:lpstr>
      <vt:lpstr>Reflectie</vt:lpstr>
      <vt:lpstr>In de praktijk</vt:lpstr>
      <vt:lpstr>Vage vraag ombuigen</vt:lpstr>
      <vt:lpstr>PowerPoint-presentatie</vt:lpstr>
      <vt:lpstr>Transfer naar eigen praktijk?</vt:lpstr>
      <vt:lpstr>Meer weten?</vt:lpstr>
      <vt:lpstr>Afsluiting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Vraaggestuurd leren effectief en efficiënt begeleiden</dc:title>
  <dc:creator>Harry Stokhof</dc:creator>
  <cp:lastModifiedBy>Harry Stokhof</cp:lastModifiedBy>
  <cp:revision>16</cp:revision>
  <dcterms:created xsi:type="dcterms:W3CDTF">2021-01-21T20:23:10Z</dcterms:created>
  <dcterms:modified xsi:type="dcterms:W3CDTF">2022-06-01T13:59:10Z</dcterms:modified>
</cp:coreProperties>
</file>